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32" r:id="rId2"/>
    <p:sldId id="684" r:id="rId3"/>
    <p:sldId id="756" r:id="rId4"/>
    <p:sldId id="801" r:id="rId5"/>
    <p:sldId id="802" r:id="rId6"/>
    <p:sldId id="757" r:id="rId7"/>
    <p:sldId id="758" r:id="rId8"/>
    <p:sldId id="759" r:id="rId9"/>
    <p:sldId id="803" r:id="rId10"/>
    <p:sldId id="804" r:id="rId11"/>
    <p:sldId id="760" r:id="rId12"/>
    <p:sldId id="805" r:id="rId13"/>
    <p:sldId id="765" r:id="rId14"/>
    <p:sldId id="808" r:id="rId15"/>
    <p:sldId id="806" r:id="rId16"/>
    <p:sldId id="766" r:id="rId17"/>
    <p:sldId id="807" r:id="rId18"/>
    <p:sldId id="767" r:id="rId19"/>
    <p:sldId id="768" r:id="rId20"/>
    <p:sldId id="809" r:id="rId21"/>
    <p:sldId id="810" r:id="rId22"/>
    <p:sldId id="811" r:id="rId23"/>
    <p:sldId id="769" r:id="rId24"/>
    <p:sldId id="770" r:id="rId25"/>
    <p:sldId id="771" r:id="rId26"/>
    <p:sldId id="772" r:id="rId27"/>
    <p:sldId id="813" r:id="rId28"/>
    <p:sldId id="812" r:id="rId29"/>
    <p:sldId id="773" r:id="rId30"/>
    <p:sldId id="774" r:id="rId31"/>
    <p:sldId id="761" r:id="rId32"/>
    <p:sldId id="762" r:id="rId33"/>
    <p:sldId id="814" r:id="rId34"/>
    <p:sldId id="816" r:id="rId35"/>
    <p:sldId id="815" r:id="rId36"/>
    <p:sldId id="818" r:id="rId37"/>
    <p:sldId id="819" r:id="rId38"/>
    <p:sldId id="817" r:id="rId39"/>
    <p:sldId id="820" r:id="rId40"/>
    <p:sldId id="775" r:id="rId41"/>
    <p:sldId id="325"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77186" autoAdjust="0"/>
  </p:normalViewPr>
  <p:slideViewPr>
    <p:cSldViewPr snapToGrid="0">
      <p:cViewPr varScale="1">
        <p:scale>
          <a:sx n="63" d="100"/>
          <a:sy n="63" d="100"/>
        </p:scale>
        <p:origin x="1474" y="96"/>
      </p:cViewPr>
      <p:guideLst/>
    </p:cSldViewPr>
  </p:slideViewPr>
  <p:notesTextViewPr>
    <p:cViewPr>
      <p:scale>
        <a:sx n="1" d="1"/>
        <a:sy n="1" d="1"/>
      </p:scale>
      <p:origin x="0" y="0"/>
    </p:cViewPr>
  </p:notesTextViewPr>
  <p:sorterViewPr>
    <p:cViewPr>
      <p:scale>
        <a:sx n="50" d="100"/>
        <a:sy n="50" d="100"/>
      </p:scale>
      <p:origin x="0" y="-56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49EC0D-5937-4F4A-B8B5-D8BDAD9D188A}" type="datetimeFigureOut">
              <a:rPr lang="zh-CN" altLang="en-US" smtClean="0"/>
              <a:t>2025/4/14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9281D-2F4D-4B9B-81C3-B8B5F02F2924}" type="slidenum">
              <a:rPr lang="zh-CN" altLang="en-US" smtClean="0"/>
              <a:t>‹#›</a:t>
            </a:fld>
            <a:endParaRPr lang="zh-CN" altLang="en-US"/>
          </a:p>
        </p:txBody>
      </p:sp>
    </p:spTree>
    <p:extLst>
      <p:ext uri="{BB962C8B-B14F-4D97-AF65-F5344CB8AC3E}">
        <p14:creationId xmlns:p14="http://schemas.microsoft.com/office/powerpoint/2010/main" val="4118525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a:t>
            </a:fld>
            <a:endParaRPr lang="zh-CN" altLang="en-US"/>
          </a:p>
        </p:txBody>
      </p:sp>
    </p:spTree>
    <p:extLst>
      <p:ext uri="{BB962C8B-B14F-4D97-AF65-F5344CB8AC3E}">
        <p14:creationId xmlns:p14="http://schemas.microsoft.com/office/powerpoint/2010/main" val="3401024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41</a:t>
            </a:fld>
            <a:endParaRPr lang="zh-CN" altLang="en-US"/>
          </a:p>
        </p:txBody>
      </p:sp>
    </p:spTree>
    <p:extLst>
      <p:ext uri="{BB962C8B-B14F-4D97-AF65-F5344CB8AC3E}">
        <p14:creationId xmlns:p14="http://schemas.microsoft.com/office/powerpoint/2010/main" val="321223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435030-2ADB-49C6-B61C-389D8481183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530A4E6A-10EA-4AE0-BE82-15C9BE3B91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55CBF2C-25D4-4992-916C-124F02FD2426}"/>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5" name="页脚占位符 4">
            <a:extLst>
              <a:ext uri="{FF2B5EF4-FFF2-40B4-BE49-F238E27FC236}">
                <a16:creationId xmlns:a16="http://schemas.microsoft.com/office/drawing/2014/main" id="{F984B582-A10B-4299-8785-5606BCD3172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7DD1D4B-9B99-43C1-936A-0E9185495A35}"/>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68011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74417B-C00A-447B-A7E4-FBD1895011C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8F1A497-B063-4A51-BC44-192B3B17129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DF168D2-8B7F-4AB0-B31E-AAC6636F16DE}"/>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5" name="页脚占位符 4">
            <a:extLst>
              <a:ext uri="{FF2B5EF4-FFF2-40B4-BE49-F238E27FC236}">
                <a16:creationId xmlns:a16="http://schemas.microsoft.com/office/drawing/2014/main" id="{51BF41AB-113C-499A-9C23-F3E3F158C7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36C3E05-C8D5-4638-90AA-A646620B3229}"/>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43917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54D976-0809-4584-AB54-AEA8ED23CAE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E90F69D-403C-49A6-8AA2-9AE977105A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ED0605D-39C3-4DAC-BCDA-349C4DF47CF1}"/>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5" name="页脚占位符 4">
            <a:extLst>
              <a:ext uri="{FF2B5EF4-FFF2-40B4-BE49-F238E27FC236}">
                <a16:creationId xmlns:a16="http://schemas.microsoft.com/office/drawing/2014/main" id="{D07FAD05-B580-4D45-8981-96C83ECEC5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4EF42B0-39B7-46A0-AA0A-325C1742CC51}"/>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2460192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FA5E70-79AC-48C2-A5A7-3C3D50CF44E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7DD6EDF-AE7B-4BF8-916E-870F9108A31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E1BB3F4-9A27-4BF9-9B65-69CB5B5BB0D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59D0094-FD2B-441C-A3DD-2B1659A88AAF}"/>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6" name="页脚占位符 5">
            <a:extLst>
              <a:ext uri="{FF2B5EF4-FFF2-40B4-BE49-F238E27FC236}">
                <a16:creationId xmlns:a16="http://schemas.microsoft.com/office/drawing/2014/main" id="{CA146DF5-6F24-4AA7-8689-6D13433B36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923281E-4EFA-4C1A-9CEF-BE59E5004F4F}"/>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8480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1D879B-3A33-4766-81F9-403EC694CA0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1525506-CAEE-4C80-BA0E-45AF3CF15B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CF72F31-9BB7-463E-AA8E-8726E9549FD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BE755D2-FFD2-499F-9C16-2FF34AF87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8E1A2E5-1B55-46B4-B422-3E9631BCF78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93B1A88-9533-4634-907C-50EA757A37E3}"/>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8" name="页脚占位符 7">
            <a:extLst>
              <a:ext uri="{FF2B5EF4-FFF2-40B4-BE49-F238E27FC236}">
                <a16:creationId xmlns:a16="http://schemas.microsoft.com/office/drawing/2014/main" id="{BCD5CEEC-1204-441B-8C7C-453148AD456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FF88CB0-D618-4FB2-9720-BE551D83C7AE}"/>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841522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80235E-BA98-41A3-9D73-86849307DD0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94BE247-0304-4CBF-B980-85FDCFDDADC7}"/>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4" name="页脚占位符 3">
            <a:extLst>
              <a:ext uri="{FF2B5EF4-FFF2-40B4-BE49-F238E27FC236}">
                <a16:creationId xmlns:a16="http://schemas.microsoft.com/office/drawing/2014/main" id="{95A3AF9C-8C7F-4A97-9591-DC944304803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1E48DC1-3C7C-4B40-8406-72377443B344}"/>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3107546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8F9FBB7-4605-48D2-B3DD-6B86C6B49188}"/>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3" name="页脚占位符 2">
            <a:extLst>
              <a:ext uri="{FF2B5EF4-FFF2-40B4-BE49-F238E27FC236}">
                <a16:creationId xmlns:a16="http://schemas.microsoft.com/office/drawing/2014/main" id="{64D7CF96-CC67-4A72-8C7F-E2F7DB3AAF0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D6443CA-BAC7-4955-A1AF-335C96597AEB}"/>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10916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C9AE39-A304-4050-A854-2B550E00E2B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96AC512-7180-4C40-B0AD-26CCCB4193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75668C2-4FA7-4DE1-999A-9C33D0BF6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5056ADB-74C0-4BD6-919F-C39ADA62312A}"/>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6" name="页脚占位符 5">
            <a:extLst>
              <a:ext uri="{FF2B5EF4-FFF2-40B4-BE49-F238E27FC236}">
                <a16:creationId xmlns:a16="http://schemas.microsoft.com/office/drawing/2014/main" id="{848C3B51-A766-4B81-B7A9-88847054E7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514935-81F5-4028-B74B-C225FD0AF774}"/>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44097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A6A505-4361-4664-8A91-7B7AC5EB8B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498C40E-2B6C-408B-A198-113EFC2CBE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C626745-6713-46FC-BB49-745954D4C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61D8CE8-137C-41AE-9E83-B58D6645C985}"/>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6" name="页脚占位符 5">
            <a:extLst>
              <a:ext uri="{FF2B5EF4-FFF2-40B4-BE49-F238E27FC236}">
                <a16:creationId xmlns:a16="http://schemas.microsoft.com/office/drawing/2014/main" id="{43C8C68E-9934-4BB4-B249-71A0728CD00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B9FA9C0-BFA9-413A-A616-4937B4496195}"/>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585941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A09598-6863-4138-AC80-749BB8492FA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A65C241-BF91-49B5-9DDB-39348DA9626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B309B57-7960-4930-810B-9876D72F92E1}"/>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5" name="页脚占位符 4">
            <a:extLst>
              <a:ext uri="{FF2B5EF4-FFF2-40B4-BE49-F238E27FC236}">
                <a16:creationId xmlns:a16="http://schemas.microsoft.com/office/drawing/2014/main" id="{21486BD0-63D4-40F3-9B48-68BC62DFB66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00061F2-FEA2-4EFF-8525-7721165A9D12}"/>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4068270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B3B6C35-F8AF-4B2F-8642-D2BCE060A2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F6179A8-0716-4A7E-9084-00BD1AC912A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FCC7E41-4E12-4D6E-9D52-C7CFDA524486}"/>
              </a:ext>
            </a:extLst>
          </p:cNvPr>
          <p:cNvSpPr>
            <a:spLocks noGrp="1"/>
          </p:cNvSpPr>
          <p:nvPr>
            <p:ph type="dt" sz="half" idx="10"/>
          </p:nvPr>
        </p:nvSpPr>
        <p:spPr/>
        <p:txBody>
          <a:bodyPr/>
          <a:lstStyle/>
          <a:p>
            <a:fld id="{EE37A0D0-287E-4F82-84B5-8B00B9C59F02}" type="datetimeFigureOut">
              <a:rPr lang="zh-CN" altLang="en-US" smtClean="0"/>
              <a:t>2025/4/14</a:t>
            </a:fld>
            <a:endParaRPr lang="zh-CN" altLang="en-US"/>
          </a:p>
        </p:txBody>
      </p:sp>
      <p:sp>
        <p:nvSpPr>
          <p:cNvPr id="5" name="页脚占位符 4">
            <a:extLst>
              <a:ext uri="{FF2B5EF4-FFF2-40B4-BE49-F238E27FC236}">
                <a16:creationId xmlns:a16="http://schemas.microsoft.com/office/drawing/2014/main" id="{0509D880-3EA6-4081-B12B-5744214DEE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FEEC62B-D9D6-468C-863D-EDCB52F94EB7}"/>
              </a:ext>
            </a:extLst>
          </p:cNvPr>
          <p:cNvSpPr>
            <a:spLocks noGrp="1"/>
          </p:cNvSpPr>
          <p:nvPr>
            <p:ph type="sldNum" sz="quarter" idx="12"/>
          </p:nvPr>
        </p:nvSpPr>
        <p:spPr/>
        <p:txBody>
          <a:body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1174802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2025/4/14</a:t>
            </a:fld>
            <a:endParaRPr lang="zh-CN" altLang="en-US"/>
          </a:p>
        </p:txBody>
      </p:sp>
      <p:sp>
        <p:nvSpPr>
          <p:cNvPr id="5" name="页脚占位符 4">
            <a:extLst>
              <a:ext uri="{FF2B5EF4-FFF2-40B4-BE49-F238E27FC236}">
                <a16:creationId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
        <p:nvSpPr>
          <p:cNvPr id="7" name="矩形 6">
            <a:extLst>
              <a:ext uri="{FF2B5EF4-FFF2-40B4-BE49-F238E27FC236}">
                <a16:creationId xmlns:a16="http://schemas.microsoft.com/office/drawing/2014/main" id="{E6167904-80B7-4095-BEA9-B62533365C80}"/>
              </a:ext>
            </a:extLst>
          </p:cNvPr>
          <p:cNvSpPr/>
          <p:nvPr userDrawn="1"/>
        </p:nvSpPr>
        <p:spPr>
          <a:xfrm>
            <a:off x="3439236" y="1692323"/>
            <a:ext cx="5486400" cy="1023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B85925BB-B72D-48B4-8AD8-519F50DDB1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864"/>
          <a:stretch/>
        </p:blipFill>
        <p:spPr>
          <a:xfrm>
            <a:off x="1" y="0"/>
            <a:ext cx="12192000" cy="6858000"/>
          </a:xfrm>
          <a:prstGeom prst="rect">
            <a:avLst/>
          </a:prstGeom>
        </p:spPr>
      </p:pic>
      <p:grpSp>
        <p:nvGrpSpPr>
          <p:cNvPr id="16" name="组合 15">
            <a:extLst>
              <a:ext uri="{FF2B5EF4-FFF2-40B4-BE49-F238E27FC236}">
                <a16:creationId xmlns:a16="http://schemas.microsoft.com/office/drawing/2014/main" id="{16006E7E-4FF3-4B5E-B1E0-43102EB1DE4E}"/>
              </a:ext>
            </a:extLst>
          </p:cNvPr>
          <p:cNvGrpSpPr/>
          <p:nvPr userDrawn="1"/>
        </p:nvGrpSpPr>
        <p:grpSpPr>
          <a:xfrm>
            <a:off x="54344" y="-423589"/>
            <a:ext cx="2167213" cy="316005"/>
            <a:chOff x="5950324" y="554721"/>
            <a:chExt cx="2167213" cy="316005"/>
          </a:xfrm>
        </p:grpSpPr>
        <p:sp>
          <p:nvSpPr>
            <p:cNvPr id="17" name="椭圆 16">
              <a:extLst>
                <a:ext uri="{FF2B5EF4-FFF2-40B4-BE49-F238E27FC236}">
                  <a16:creationId xmlns:a16="http://schemas.microsoft.com/office/drawing/2014/main" id="{2F2CCC9A-1B0E-4D42-A475-F3145F2F3946}"/>
                </a:ext>
              </a:extLst>
            </p:cNvPr>
            <p:cNvSpPr/>
            <p:nvPr userDrawn="1"/>
          </p:nvSpPr>
          <p:spPr>
            <a:xfrm>
              <a:off x="5950324" y="554721"/>
              <a:ext cx="316005" cy="316005"/>
            </a:xfrm>
            <a:prstGeom prst="ellipse">
              <a:avLst/>
            </a:prstGeom>
            <a:solidFill>
              <a:srgbClr val="057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82B58F82-DBC4-4237-AD7E-C59A1FEE8B21}"/>
                </a:ext>
              </a:extLst>
            </p:cNvPr>
            <p:cNvSpPr/>
            <p:nvPr userDrawn="1"/>
          </p:nvSpPr>
          <p:spPr>
            <a:xfrm>
              <a:off x="6413126" y="554721"/>
              <a:ext cx="316005" cy="316005"/>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DC564AAB-6B12-40B8-93D3-82F9F7E56C29}"/>
                </a:ext>
              </a:extLst>
            </p:cNvPr>
            <p:cNvSpPr/>
            <p:nvPr userDrawn="1"/>
          </p:nvSpPr>
          <p:spPr>
            <a:xfrm>
              <a:off x="6875928" y="554721"/>
              <a:ext cx="316005" cy="316005"/>
            </a:xfrm>
            <a:prstGeom prst="ellipse">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DA9BC3CD-236C-4156-9E3D-CE42D018F5A3}"/>
                </a:ext>
              </a:extLst>
            </p:cNvPr>
            <p:cNvSpPr/>
            <p:nvPr userDrawn="1"/>
          </p:nvSpPr>
          <p:spPr>
            <a:xfrm>
              <a:off x="7338730" y="554721"/>
              <a:ext cx="316005" cy="316005"/>
            </a:xfrm>
            <a:prstGeom prst="ellipse">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66E7492C-0317-4E5C-95C6-FEB5C8AB8862}"/>
                </a:ext>
              </a:extLst>
            </p:cNvPr>
            <p:cNvSpPr/>
            <p:nvPr userDrawn="1"/>
          </p:nvSpPr>
          <p:spPr>
            <a:xfrm>
              <a:off x="7801532" y="554721"/>
              <a:ext cx="316005" cy="316005"/>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89367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BDE9514-CA53-47D5-B120-70B0EC6A87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6E23181-FC56-447A-A6DC-E1EA1545CC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B17EFB5-21BF-44B0-A3A6-53E7E0A30D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7A0D0-287E-4F82-84B5-8B00B9C59F02}" type="datetimeFigureOut">
              <a:rPr lang="zh-CN" altLang="en-US" smtClean="0"/>
              <a:t>2025/4/14</a:t>
            </a:fld>
            <a:endParaRPr lang="zh-CN" altLang="en-US"/>
          </a:p>
        </p:txBody>
      </p:sp>
      <p:sp>
        <p:nvSpPr>
          <p:cNvPr id="5" name="页脚占位符 4">
            <a:extLst>
              <a:ext uri="{FF2B5EF4-FFF2-40B4-BE49-F238E27FC236}">
                <a16:creationId xmlns:a16="http://schemas.microsoft.com/office/drawing/2014/main" id="{CDA21B92-70CD-46D1-A751-5A2108E193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2DBFC98-9110-48D1-8B56-C34F2EB89C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0346A-63B2-4DC2-8B3B-0C96E95E72F7}" type="slidenum">
              <a:rPr lang="zh-CN" altLang="en-US" smtClean="0"/>
              <a:t>‹#›</a:t>
            </a:fld>
            <a:endParaRPr lang="zh-CN" altLang="en-US"/>
          </a:p>
        </p:txBody>
      </p:sp>
    </p:spTree>
    <p:extLst>
      <p:ext uri="{BB962C8B-B14F-4D97-AF65-F5344CB8AC3E}">
        <p14:creationId xmlns:p14="http://schemas.microsoft.com/office/powerpoint/2010/main" val="617281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A224878-C13A-40F4-AE81-80A17F13DE3E}"/>
              </a:ext>
            </a:extLst>
          </p:cNvPr>
          <p:cNvSpPr txBox="1"/>
          <p:nvPr/>
        </p:nvSpPr>
        <p:spPr>
          <a:xfrm>
            <a:off x="1287261" y="2219696"/>
            <a:ext cx="9774315" cy="1384995"/>
          </a:xfrm>
          <a:prstGeom prst="rect">
            <a:avLst/>
          </a:prstGeom>
          <a:noFill/>
        </p:spPr>
        <p:txBody>
          <a:bodyPr wrap="square" rtlCol="0">
            <a:spAutoFit/>
          </a:bodyPr>
          <a:lstStyle/>
          <a:p>
            <a:pPr algn="ctr"/>
            <a:r>
              <a:rPr lang="en-US" altLang="zh-CN" sz="6000" b="1" dirty="0"/>
              <a:t>EST-100</a:t>
            </a:r>
            <a:r>
              <a:rPr lang="zh-CN" altLang="en-US" sz="6000" b="1" dirty="0"/>
              <a:t>配套理论课件</a:t>
            </a:r>
            <a:endParaRPr lang="en-US" altLang="zh-CN" sz="6000" b="1"/>
          </a:p>
          <a:p>
            <a:pPr algn="ctr"/>
            <a:endParaRPr lang="en-US" altLang="zh-CN" sz="2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10730319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26">
            <a:extLst>
              <a:ext uri="{FF2B5EF4-FFF2-40B4-BE49-F238E27FC236}">
                <a16:creationId xmlns:a16="http://schemas.microsoft.com/office/drawing/2014/main" id="{B181EC78-8B9D-4E9B-90FF-E9F0CEEB3863}"/>
              </a:ext>
            </a:extLst>
          </p:cNvPr>
          <p:cNvSpPr/>
          <p:nvPr>
            <p:custDataLst>
              <p:tags r:id="rId1"/>
            </p:custDataLst>
          </p:nvPr>
        </p:nvSpPr>
        <p:spPr>
          <a:xfrm>
            <a:off x="5044281" y="2288135"/>
            <a:ext cx="3343489" cy="2281733"/>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anchor="ctr"/>
          <a:lstStyle/>
          <a:p>
            <a:pPr algn="ctr">
              <a:defRPr/>
            </a:pPr>
            <a:endParaRPr lang="zh-CN" altLang="en-US" sz="37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6">
            <a:extLst>
              <a:ext uri="{FF2B5EF4-FFF2-40B4-BE49-F238E27FC236}">
                <a16:creationId xmlns:a16="http://schemas.microsoft.com/office/drawing/2014/main" id="{7A68F77C-857C-43FF-B586-5D158DB3A066}"/>
              </a:ext>
            </a:extLst>
          </p:cNvPr>
          <p:cNvSpPr txBox="1"/>
          <p:nvPr>
            <p:custDataLst>
              <p:tags r:id="rId2"/>
            </p:custDataLst>
          </p:nvPr>
        </p:nvSpPr>
        <p:spPr>
          <a:xfrm>
            <a:off x="7693480" y="2420581"/>
            <a:ext cx="545291" cy="2016840"/>
          </a:xfrm>
          <a:prstGeom prst="rect">
            <a:avLst/>
          </a:prstGeom>
          <a:noFill/>
        </p:spPr>
        <p:txBody>
          <a:bodyPr vert="vert" lIns="0" tIns="0" rIns="0" bIns="0" anchor="ctr"/>
          <a:lstStyle/>
          <a:p>
            <a:pPr algn="ctr">
              <a:defRPr/>
            </a:pPr>
            <a:endParaRPr lang="zh-CN" altLang="en-US" sz="41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EB27EE7D-EECE-4174-81D2-EA4B8D4100B6}"/>
              </a:ext>
            </a:extLst>
          </p:cNvPr>
          <p:cNvSpPr/>
          <p:nvPr/>
        </p:nvSpPr>
        <p:spPr>
          <a:xfrm>
            <a:off x="2168769" y="2717392"/>
            <a:ext cx="6070002" cy="1313308"/>
          </a:xfrm>
          <a:prstGeom prst="rect">
            <a:avLst/>
          </a:prstGeom>
        </p:spPr>
        <p:txBody>
          <a:bodyPr wrap="square" lIns="0" tIns="0" rIns="0" bIns="0">
            <a:spAutoFit/>
          </a:bodyPr>
          <a:lstStyle/>
          <a:p>
            <a:pPr algn="ctr"/>
            <a:r>
              <a:rPr lang="zh-CN" altLang="en-US" sz="4267" b="1" dirty="0">
                <a:solidFill>
                  <a:schemeClr val="bg1"/>
                </a:solidFill>
                <a:latin typeface="Arial" panose="020B0604020202020204" pitchFamily="34" charset="0"/>
                <a:ea typeface="微软雅黑" panose="020B0503020204020204" pitchFamily="34" charset="-122"/>
              </a:rPr>
              <a:t>第</a:t>
            </a:r>
            <a:r>
              <a:rPr lang="en-US" altLang="zh-CN" sz="4267" b="1" dirty="0">
                <a:solidFill>
                  <a:schemeClr val="bg1"/>
                </a:solidFill>
                <a:latin typeface="Arial" panose="020B0604020202020204" pitchFamily="34" charset="0"/>
                <a:ea typeface="微软雅黑" panose="020B0503020204020204" pitchFamily="34" charset="-122"/>
              </a:rPr>
              <a:t>2</a:t>
            </a:r>
            <a:r>
              <a:rPr lang="zh-CN" altLang="en-US" sz="4267" b="1" dirty="0">
                <a:solidFill>
                  <a:schemeClr val="bg1"/>
                </a:solidFill>
                <a:latin typeface="Arial" panose="020B0604020202020204" pitchFamily="34" charset="0"/>
                <a:ea typeface="微软雅黑" panose="020B0503020204020204" pitchFamily="34" charset="-122"/>
              </a:rPr>
              <a:t>章：</a:t>
            </a:r>
            <a:endParaRPr lang="en-US" altLang="zh-CN" sz="4267" b="1" dirty="0">
              <a:solidFill>
                <a:schemeClr val="bg1"/>
              </a:solidFill>
              <a:latin typeface="Arial" panose="020B0604020202020204" pitchFamily="34" charset="0"/>
              <a:ea typeface="微软雅黑" panose="020B0503020204020204" pitchFamily="34" charset="-122"/>
            </a:endParaRPr>
          </a:p>
          <a:p>
            <a:r>
              <a:rPr lang="zh-CN" altLang="en-US" sz="4267" b="1" dirty="0">
                <a:solidFill>
                  <a:schemeClr val="bg1"/>
                </a:solidFill>
                <a:latin typeface="Arial" panose="020B0604020202020204" pitchFamily="34" charset="0"/>
                <a:ea typeface="微软雅黑" panose="020B0503020204020204" pitchFamily="34" charset="-122"/>
              </a:rPr>
              <a:t>综合布线测试标准和参数</a:t>
            </a:r>
          </a:p>
        </p:txBody>
      </p:sp>
    </p:spTree>
    <p:extLst>
      <p:ext uri="{BB962C8B-B14F-4D97-AF65-F5344CB8AC3E}">
        <p14:creationId xmlns:p14="http://schemas.microsoft.com/office/powerpoint/2010/main" val="20644098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59B300-FF75-4557-AAF9-A8E113DB578D}"/>
              </a:ext>
            </a:extLst>
          </p:cNvPr>
          <p:cNvSpPr>
            <a:spLocks noGrp="1"/>
          </p:cNvSpPr>
          <p:nvPr>
            <p:ph type="title"/>
          </p:nvPr>
        </p:nvSpPr>
        <p:spPr/>
        <p:txBody>
          <a:bodyPr/>
          <a:lstStyle/>
          <a:p>
            <a:r>
              <a:rPr lang="en-US" altLang="zh-CN" dirty="0"/>
              <a:t>2.1</a:t>
            </a:r>
            <a:r>
              <a:rPr lang="zh-CN" altLang="en-US" dirty="0"/>
              <a:t>铜缆测试标准和参数</a:t>
            </a:r>
          </a:p>
        </p:txBody>
      </p:sp>
      <p:sp>
        <p:nvSpPr>
          <p:cNvPr id="3" name="内容占位符 2">
            <a:extLst>
              <a:ext uri="{FF2B5EF4-FFF2-40B4-BE49-F238E27FC236}">
                <a16:creationId xmlns:a16="http://schemas.microsoft.com/office/drawing/2014/main" id="{739915BF-1D17-4026-AA4B-C48B8ED193F9}"/>
              </a:ext>
            </a:extLst>
          </p:cNvPr>
          <p:cNvSpPr>
            <a:spLocks noGrp="1"/>
          </p:cNvSpPr>
          <p:nvPr>
            <p:ph idx="1"/>
          </p:nvPr>
        </p:nvSpPr>
        <p:spPr/>
        <p:txBody>
          <a:bodyPr/>
          <a:lstStyle/>
          <a:p>
            <a:r>
              <a:rPr lang="en-US" altLang="zh-CN" sz="1800" b="1" kern="100" dirty="0">
                <a:effectLst/>
                <a:latin typeface="Arial" panose="020B0604020202020204" pitchFamily="34" charset="0"/>
                <a:ea typeface="黑体" panose="02010609060101010101" pitchFamily="49" charset="-122"/>
                <a:cs typeface="Times New Roman" panose="02020603050405020304" pitchFamily="18" charset="0"/>
              </a:rPr>
              <a:t>1</a:t>
            </a:r>
            <a:r>
              <a:rPr lang="zh-CN" altLang="zh-CN" sz="1800" b="1" kern="100" dirty="0">
                <a:effectLst/>
                <a:latin typeface="Arial" panose="020B0604020202020204" pitchFamily="34" charset="0"/>
                <a:ea typeface="黑体" panose="02010609060101010101" pitchFamily="49" charset="-122"/>
                <a:cs typeface="Times New Roman" panose="02020603050405020304" pitchFamily="18" charset="0"/>
              </a:rPr>
              <a:t>．双绞线测试标准和参数</a:t>
            </a:r>
            <a:endParaRPr lang="en-US" altLang="zh-CN" sz="1800" b="1" kern="100" dirty="0">
              <a:effectLst/>
              <a:latin typeface="Arial" panose="020B0604020202020204" pitchFamily="34" charset="0"/>
              <a:ea typeface="黑体" panose="02010609060101010101" pitchFamily="49" charset="-122"/>
              <a:cs typeface="Times New Roman" panose="02020603050405020304" pitchFamily="18" charset="0"/>
            </a:endParaRPr>
          </a:p>
          <a:p>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国际主要认可的测试标准是北美</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TIA</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组织标准和国际</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ISO</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组织标准。我国主要采用在两大标准组织标准</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EIA/TIA 568</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ISO/IEC 11801</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基础上发展而来的国家标准（目前使用</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综合布线系统工程验收规范</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》GB/T 50312</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latin typeface="Times New Roman" panose="02020603050405020304" pitchFamily="18" charset="0"/>
                <a:ea typeface="宋体" panose="02010600030101010101" pitchFamily="2" charset="-122"/>
                <a:cs typeface="Times New Roman" panose="02020603050405020304" pitchFamily="18" charset="0"/>
              </a:rPr>
              <a:t>2016</a:t>
            </a:r>
            <a:r>
              <a:rPr lang="zh-CN" altLang="en-US" sz="1800"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kern="100" dirty="0">
              <a:latin typeface="Times New Roman" panose="02020603050405020304" pitchFamily="18" charset="0"/>
              <a:ea typeface="宋体" panose="02010600030101010101" pitchFamily="2" charset="-122"/>
              <a:cs typeface="Times New Roman" panose="02020603050405020304" pitchFamily="18" charset="0"/>
            </a:endParaRPr>
          </a:p>
          <a:p>
            <a:endParaRPr lang="zh-CN" altLang="zh-CN" sz="1800" b="1" kern="100" dirty="0">
              <a:effectLst/>
              <a:latin typeface="Arial" panose="020B0604020202020204" pitchFamily="34" charset="0"/>
              <a:ea typeface="黑体" panose="02010609060101010101" pitchFamily="49" charset="-122"/>
              <a:cs typeface="Times New Roman" panose="02020603050405020304" pitchFamily="18" charset="0"/>
            </a:endParaRPr>
          </a:p>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《综合布线系统工程验收规范》</a:t>
            </a:r>
            <a:r>
              <a:rPr lang="en-US" altLang="zh-CN" sz="1800" kern="100" dirty="0">
                <a:effectLst/>
                <a:latin typeface="Times New Roman" panose="02020603050405020304" pitchFamily="18" charset="0"/>
                <a:ea typeface="宋体" panose="02010600030101010101" pitchFamily="2" charset="-122"/>
              </a:rPr>
              <a:t>GB/T 50312</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宋体" panose="02010600030101010101" pitchFamily="2" charset="-122"/>
              </a:rPr>
              <a:t>2016</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两种模型，包括永久链路（</a:t>
            </a:r>
            <a:r>
              <a:rPr lang="en-US" altLang="zh-CN" sz="1800" kern="100" dirty="0">
                <a:effectLst/>
                <a:latin typeface="Times New Roman" panose="02020603050405020304" pitchFamily="18" charset="0"/>
                <a:ea typeface="宋体" panose="02010600030101010101" pitchFamily="2" charset="-122"/>
              </a:rPr>
              <a:t>Permanent Link</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）和通道链路（</a:t>
            </a:r>
            <a:r>
              <a:rPr lang="en-US" altLang="zh-CN" sz="1800" kern="100" dirty="0">
                <a:effectLst/>
                <a:latin typeface="Times New Roman" panose="02020603050405020304" pitchFamily="18" charset="0"/>
                <a:ea typeface="宋体" panose="02010600030101010101" pitchFamily="2" charset="-122"/>
              </a:rPr>
              <a:t>Channel Link</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）测试模型</a:t>
            </a:r>
            <a:endParaRPr lang="zh-CN" altLang="en-US" dirty="0"/>
          </a:p>
        </p:txBody>
      </p:sp>
    </p:spTree>
    <p:extLst>
      <p:ext uri="{BB962C8B-B14F-4D97-AF65-F5344CB8AC3E}">
        <p14:creationId xmlns:p14="http://schemas.microsoft.com/office/powerpoint/2010/main" val="3170373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B8D476-8257-9CB5-4F53-8E0AA8A8404F}"/>
              </a:ext>
            </a:extLst>
          </p:cNvPr>
          <p:cNvSpPr>
            <a:spLocks noGrp="1"/>
          </p:cNvSpPr>
          <p:nvPr>
            <p:ph type="title"/>
          </p:nvPr>
        </p:nvSpPr>
        <p:spPr/>
        <p:txBody>
          <a:bodyPr/>
          <a:lstStyle/>
          <a:p>
            <a:r>
              <a:rPr lang="zh-CN" altLang="en-US" dirty="0"/>
              <a:t>永久链路测试模型</a:t>
            </a:r>
          </a:p>
        </p:txBody>
      </p:sp>
      <p:sp>
        <p:nvSpPr>
          <p:cNvPr id="3" name="内容占位符 2">
            <a:extLst>
              <a:ext uri="{FF2B5EF4-FFF2-40B4-BE49-F238E27FC236}">
                <a16:creationId xmlns:a16="http://schemas.microsoft.com/office/drawing/2014/main" id="{03341497-F60E-DC01-E95B-176B39AFB4CA}"/>
              </a:ext>
            </a:extLst>
          </p:cNvPr>
          <p:cNvSpPr>
            <a:spLocks noGrp="1"/>
          </p:cNvSpPr>
          <p:nvPr>
            <p:ph idx="1"/>
          </p:nvPr>
        </p:nvSpPr>
        <p:spPr/>
        <p:txBody>
          <a:bodyPr/>
          <a:lstStyle/>
          <a:p>
            <a:endParaRPr lang="zh-CN" altLang="en-US"/>
          </a:p>
        </p:txBody>
      </p:sp>
      <p:pic>
        <p:nvPicPr>
          <p:cNvPr id="1026" name="Picture 2" descr="永久链路">
            <a:extLst>
              <a:ext uri="{FF2B5EF4-FFF2-40B4-BE49-F238E27FC236}">
                <a16:creationId xmlns:a16="http://schemas.microsoft.com/office/drawing/2014/main" id="{F903D70F-4ACA-267B-DE70-CACD21AD4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1612" y="1986756"/>
            <a:ext cx="9248775"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008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6BC966-4D29-69A7-5C4B-3850F94EEC55}"/>
              </a:ext>
            </a:extLst>
          </p:cNvPr>
          <p:cNvSpPr>
            <a:spLocks noGrp="1"/>
          </p:cNvSpPr>
          <p:nvPr>
            <p:ph type="title"/>
          </p:nvPr>
        </p:nvSpPr>
        <p:spPr/>
        <p:txBody>
          <a:bodyPr/>
          <a:lstStyle/>
          <a:p>
            <a:r>
              <a:rPr lang="zh-CN" altLang="en-US" dirty="0"/>
              <a:t>通道链路测试模型</a:t>
            </a:r>
          </a:p>
        </p:txBody>
      </p:sp>
      <p:sp>
        <p:nvSpPr>
          <p:cNvPr id="3" name="内容占位符 2">
            <a:extLst>
              <a:ext uri="{FF2B5EF4-FFF2-40B4-BE49-F238E27FC236}">
                <a16:creationId xmlns:a16="http://schemas.microsoft.com/office/drawing/2014/main" id="{8FCCC279-074C-2B6C-C10E-1C3B01F7D7DA}"/>
              </a:ext>
            </a:extLst>
          </p:cNvPr>
          <p:cNvSpPr>
            <a:spLocks noGrp="1"/>
          </p:cNvSpPr>
          <p:nvPr>
            <p:ph idx="1"/>
          </p:nvPr>
        </p:nvSpPr>
        <p:spPr/>
        <p:txBody>
          <a:bodyPr/>
          <a:lstStyle/>
          <a:p>
            <a:endParaRPr lang="zh-CN" altLang="en-US"/>
          </a:p>
        </p:txBody>
      </p:sp>
      <p:pic>
        <p:nvPicPr>
          <p:cNvPr id="2050" name="Picture 2" descr="通道链路">
            <a:extLst>
              <a:ext uri="{FF2B5EF4-FFF2-40B4-BE49-F238E27FC236}">
                <a16:creationId xmlns:a16="http://schemas.microsoft.com/office/drawing/2014/main" id="{A81D9B63-D927-41F6-D4B9-5B00A4BC8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7869" y="2157413"/>
            <a:ext cx="9610725" cy="401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789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289398-09C4-4CDD-A1C2-13B0AA53BFFE}"/>
              </a:ext>
            </a:extLst>
          </p:cNvPr>
          <p:cNvSpPr>
            <a:spLocks noGrp="1"/>
          </p:cNvSpPr>
          <p:nvPr>
            <p:ph type="title"/>
          </p:nvPr>
        </p:nvSpPr>
        <p:spPr/>
        <p:txBody>
          <a:bodyPr/>
          <a:lstStyle/>
          <a:p>
            <a:r>
              <a:rPr lang="zh-CN" altLang="en-US" dirty="0"/>
              <a:t>双绞线测试参数及针对的故障</a:t>
            </a:r>
          </a:p>
        </p:txBody>
      </p:sp>
      <p:graphicFrame>
        <p:nvGraphicFramePr>
          <p:cNvPr id="4" name="内容占位符 3">
            <a:extLst>
              <a:ext uri="{FF2B5EF4-FFF2-40B4-BE49-F238E27FC236}">
                <a16:creationId xmlns:a16="http://schemas.microsoft.com/office/drawing/2014/main" id="{1606D0A4-4328-4456-8EEF-BB704D839636}"/>
              </a:ext>
            </a:extLst>
          </p:cNvPr>
          <p:cNvGraphicFramePr>
            <a:graphicFrameLocks noGrp="1"/>
          </p:cNvGraphicFramePr>
          <p:nvPr>
            <p:ph idx="1"/>
            <p:extLst>
              <p:ext uri="{D42A27DB-BD31-4B8C-83A1-F6EECF244321}">
                <p14:modId xmlns:p14="http://schemas.microsoft.com/office/powerpoint/2010/main" val="3148561538"/>
              </p:ext>
            </p:extLst>
          </p:nvPr>
        </p:nvGraphicFramePr>
        <p:xfrm>
          <a:off x="1979719" y="1632946"/>
          <a:ext cx="8708996" cy="4908189"/>
        </p:xfrm>
        <a:graphic>
          <a:graphicData uri="http://schemas.openxmlformats.org/drawingml/2006/table">
            <a:tbl>
              <a:tblPr firstRow="1" firstCol="1" bandRow="1">
                <a:tableStyleId>{5C22544A-7EE6-4342-B048-85BDC9FD1C3A}</a:tableStyleId>
              </a:tblPr>
              <a:tblGrid>
                <a:gridCol w="560860">
                  <a:extLst>
                    <a:ext uri="{9D8B030D-6E8A-4147-A177-3AD203B41FA5}">
                      <a16:colId xmlns:a16="http://schemas.microsoft.com/office/drawing/2014/main" val="2115230380"/>
                    </a:ext>
                  </a:extLst>
                </a:gridCol>
                <a:gridCol w="2165056">
                  <a:extLst>
                    <a:ext uri="{9D8B030D-6E8A-4147-A177-3AD203B41FA5}">
                      <a16:colId xmlns:a16="http://schemas.microsoft.com/office/drawing/2014/main" val="3628805058"/>
                    </a:ext>
                  </a:extLst>
                </a:gridCol>
                <a:gridCol w="4877038">
                  <a:extLst>
                    <a:ext uri="{9D8B030D-6E8A-4147-A177-3AD203B41FA5}">
                      <a16:colId xmlns:a16="http://schemas.microsoft.com/office/drawing/2014/main" val="3256139165"/>
                    </a:ext>
                  </a:extLst>
                </a:gridCol>
                <a:gridCol w="1106042">
                  <a:extLst>
                    <a:ext uri="{9D8B030D-6E8A-4147-A177-3AD203B41FA5}">
                      <a16:colId xmlns:a16="http://schemas.microsoft.com/office/drawing/2014/main" val="1414461662"/>
                    </a:ext>
                  </a:extLst>
                </a:gridCol>
              </a:tblGrid>
              <a:tr h="231857">
                <a:tc>
                  <a:txBody>
                    <a:bodyPr/>
                    <a:lstStyle/>
                    <a:p>
                      <a:pPr algn="ctr">
                        <a:lnSpc>
                          <a:spcPts val="1300"/>
                        </a:lnSpc>
                      </a:pPr>
                      <a:r>
                        <a:rPr lang="zh-CN" sz="1200" kern="100">
                          <a:effectLst/>
                        </a:rPr>
                        <a:t>序号</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参</a:t>
                      </a:r>
                      <a:r>
                        <a:rPr lang="en-US" sz="1200" kern="100">
                          <a:effectLst/>
                        </a:rPr>
                        <a:t>    </a:t>
                      </a:r>
                      <a:r>
                        <a:rPr lang="zh-CN" sz="1200" kern="100">
                          <a:effectLst/>
                        </a:rPr>
                        <a:t>数</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测 试 描 述</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spc="-25">
                          <a:effectLst/>
                        </a:rPr>
                        <a:t>针对的故障</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1521015816"/>
                  </a:ext>
                </a:extLst>
              </a:tr>
              <a:tr h="231857">
                <a:tc>
                  <a:txBody>
                    <a:bodyPr/>
                    <a:lstStyle/>
                    <a:p>
                      <a:pPr algn="ctr">
                        <a:lnSpc>
                          <a:spcPts val="1300"/>
                        </a:lnSpc>
                      </a:pPr>
                      <a:r>
                        <a:rPr lang="en-US" sz="1200" kern="100">
                          <a:effectLst/>
                        </a:rPr>
                        <a:t>1</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dirty="0">
                          <a:effectLst/>
                        </a:rPr>
                        <a:t>连接图</a:t>
                      </a:r>
                      <a:endParaRPr 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en-US" sz="1200" kern="100">
                          <a:effectLst/>
                        </a:rPr>
                        <a:t>8</a:t>
                      </a:r>
                      <a:r>
                        <a:rPr lang="zh-CN" sz="1200" kern="100">
                          <a:effectLst/>
                        </a:rPr>
                        <a:t>根线的线序</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通断问题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3290571160"/>
                  </a:ext>
                </a:extLst>
              </a:tr>
              <a:tr h="231857">
                <a:tc>
                  <a:txBody>
                    <a:bodyPr/>
                    <a:lstStyle/>
                    <a:p>
                      <a:pPr algn="ctr">
                        <a:lnSpc>
                          <a:spcPts val="1300"/>
                        </a:lnSpc>
                      </a:pPr>
                      <a:r>
                        <a:rPr lang="en-US" sz="1200" kern="100">
                          <a:effectLst/>
                        </a:rPr>
                        <a:t>2</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长度</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线缆两端中的一端发送，另一端接收，只测试一端</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通断问题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2882126754"/>
                  </a:ext>
                </a:extLst>
              </a:tr>
              <a:tr h="231857">
                <a:tc>
                  <a:txBody>
                    <a:bodyPr/>
                    <a:lstStyle/>
                    <a:p>
                      <a:pPr algn="ctr">
                        <a:lnSpc>
                          <a:spcPts val="1300"/>
                        </a:lnSpc>
                      </a:pPr>
                      <a:r>
                        <a:rPr lang="en-US" sz="1200" kern="100">
                          <a:effectLst/>
                        </a:rPr>
                        <a:t>3</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衰减</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线缆两端中的一端发送，另一端接收，只测试一端</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1483008905"/>
                  </a:ext>
                </a:extLst>
              </a:tr>
              <a:tr h="231857">
                <a:tc>
                  <a:txBody>
                    <a:bodyPr/>
                    <a:lstStyle/>
                    <a:p>
                      <a:pPr algn="ctr">
                        <a:lnSpc>
                          <a:spcPts val="1300"/>
                        </a:lnSpc>
                      </a:pPr>
                      <a:r>
                        <a:rPr lang="en-US" sz="1200" kern="100">
                          <a:effectLst/>
                        </a:rPr>
                        <a:t>4</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近端串音（</a:t>
                      </a:r>
                      <a:r>
                        <a:rPr lang="en-US" sz="1200" kern="0">
                          <a:effectLst/>
                        </a:rPr>
                        <a:t>NEXT</a:t>
                      </a:r>
                      <a:r>
                        <a:rPr lang="zh-CN" sz="1200" kern="0">
                          <a:effectLst/>
                        </a:rPr>
                        <a:t>）</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两线对间，线缆两端均需测试，结果分</a:t>
                      </a:r>
                      <a:r>
                        <a:rPr lang="en-US" sz="1200" kern="100">
                          <a:effectLst/>
                        </a:rPr>
                        <a:t>NEXT</a:t>
                      </a:r>
                      <a:r>
                        <a:rPr lang="zh-CN" sz="1200" kern="100">
                          <a:effectLst/>
                        </a:rPr>
                        <a:t>（本地）和</a:t>
                      </a:r>
                      <a:r>
                        <a:rPr lang="en-US" sz="1200" kern="100">
                          <a:effectLst/>
                        </a:rPr>
                        <a:t>NEXT</a:t>
                      </a:r>
                      <a:r>
                        <a:rPr lang="zh-CN" sz="1200" kern="100">
                          <a:effectLst/>
                        </a:rPr>
                        <a:t>（远端）</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1602904998"/>
                  </a:ext>
                </a:extLst>
              </a:tr>
              <a:tr h="403301">
                <a:tc>
                  <a:txBody>
                    <a:bodyPr/>
                    <a:lstStyle/>
                    <a:p>
                      <a:pPr algn="ctr">
                        <a:lnSpc>
                          <a:spcPts val="1300"/>
                        </a:lnSpc>
                      </a:pPr>
                      <a:r>
                        <a:rPr lang="en-US" sz="1200" kern="100">
                          <a:effectLst/>
                        </a:rPr>
                        <a:t>5</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近端串音功率和（</a:t>
                      </a:r>
                      <a:r>
                        <a:rPr lang="en-US" sz="1200" kern="0">
                          <a:effectLst/>
                        </a:rPr>
                        <a:t>PS NEXT</a:t>
                      </a:r>
                      <a:r>
                        <a:rPr lang="zh-CN" sz="1200" kern="0">
                          <a:effectLst/>
                        </a:rPr>
                        <a:t>）</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spc="-25">
                          <a:effectLst/>
                        </a:rPr>
                        <a:t>多线对间，线缆两端均需测试，结果分</a:t>
                      </a:r>
                      <a:r>
                        <a:rPr lang="en-US" sz="1200" kern="0" spc="-25">
                          <a:effectLst/>
                        </a:rPr>
                        <a:t>PS NEXT</a:t>
                      </a:r>
                      <a:r>
                        <a:rPr lang="zh-CN" sz="1200" kern="100" spc="-25">
                          <a:effectLst/>
                        </a:rPr>
                        <a:t>（本地）和</a:t>
                      </a:r>
                      <a:r>
                        <a:rPr lang="en-US" sz="1200" kern="0" spc="-25">
                          <a:effectLst/>
                        </a:rPr>
                        <a:t>PS NEXT</a:t>
                      </a:r>
                      <a:r>
                        <a:rPr lang="zh-CN" sz="1200" kern="100" spc="-25">
                          <a:effectLst/>
                        </a:rPr>
                        <a:t>（远端）</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1175522578"/>
                  </a:ext>
                </a:extLst>
              </a:tr>
              <a:tr h="231857">
                <a:tc>
                  <a:txBody>
                    <a:bodyPr/>
                    <a:lstStyle/>
                    <a:p>
                      <a:pPr algn="ctr">
                        <a:lnSpc>
                          <a:spcPts val="1300"/>
                        </a:lnSpc>
                      </a:pPr>
                      <a:r>
                        <a:rPr lang="en-US" sz="1200" kern="100">
                          <a:effectLst/>
                        </a:rPr>
                        <a:t>6</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回波损耗（</a:t>
                      </a:r>
                      <a:r>
                        <a:rPr lang="en-US" sz="1200" kern="0">
                          <a:effectLst/>
                        </a:rPr>
                        <a:t>RL</a:t>
                      </a:r>
                      <a:r>
                        <a:rPr lang="zh-CN" sz="1200" kern="0">
                          <a:effectLst/>
                        </a:rPr>
                        <a:t>）</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dirty="0">
                          <a:effectLst/>
                        </a:rPr>
                        <a:t>单线对的阻抗连续性情况</a:t>
                      </a:r>
                      <a:endParaRPr 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3233410497"/>
                  </a:ext>
                </a:extLst>
              </a:tr>
              <a:tr h="231857">
                <a:tc>
                  <a:txBody>
                    <a:bodyPr/>
                    <a:lstStyle/>
                    <a:p>
                      <a:pPr algn="ctr">
                        <a:lnSpc>
                          <a:spcPts val="1300"/>
                        </a:lnSpc>
                      </a:pPr>
                      <a:r>
                        <a:rPr lang="en-US" sz="1200" kern="100">
                          <a:effectLst/>
                        </a:rPr>
                        <a:t>7</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传播延时</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以</a:t>
                      </a:r>
                      <a:r>
                        <a:rPr lang="en-US" sz="1200" kern="100">
                          <a:effectLst/>
                        </a:rPr>
                        <a:t>ns</a:t>
                      </a:r>
                      <a:r>
                        <a:rPr lang="zh-CN" sz="1200" kern="100">
                          <a:effectLst/>
                        </a:rPr>
                        <a:t>来计</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249256238"/>
                  </a:ext>
                </a:extLst>
              </a:tr>
              <a:tr h="231857">
                <a:tc>
                  <a:txBody>
                    <a:bodyPr/>
                    <a:lstStyle/>
                    <a:p>
                      <a:pPr algn="ctr">
                        <a:lnSpc>
                          <a:spcPts val="1300"/>
                        </a:lnSpc>
                      </a:pPr>
                      <a:r>
                        <a:rPr lang="en-US" sz="1200" kern="100">
                          <a:effectLst/>
                        </a:rPr>
                        <a:t>8</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传播延时偏差</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线对之间的延时差，以</a:t>
                      </a:r>
                      <a:r>
                        <a:rPr lang="en-US" sz="1200" kern="100">
                          <a:effectLst/>
                        </a:rPr>
                        <a:t>ns</a:t>
                      </a:r>
                      <a:r>
                        <a:rPr lang="zh-CN" sz="1200" kern="100">
                          <a:effectLst/>
                        </a:rPr>
                        <a:t>来计</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3394472287"/>
                  </a:ext>
                </a:extLst>
              </a:tr>
              <a:tr h="231857">
                <a:tc>
                  <a:txBody>
                    <a:bodyPr/>
                    <a:lstStyle/>
                    <a:p>
                      <a:pPr algn="ctr">
                        <a:lnSpc>
                          <a:spcPts val="1300"/>
                        </a:lnSpc>
                      </a:pPr>
                      <a:r>
                        <a:rPr lang="en-US" sz="1200" kern="100">
                          <a:effectLst/>
                        </a:rPr>
                        <a:t>9</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衰减近端串音比（</a:t>
                      </a:r>
                      <a:r>
                        <a:rPr lang="en-US" sz="1200" kern="0">
                          <a:effectLst/>
                        </a:rPr>
                        <a:t>ACR-N</a:t>
                      </a:r>
                      <a:r>
                        <a:rPr lang="zh-CN" sz="1200" kern="0">
                          <a:effectLst/>
                        </a:rPr>
                        <a:t>）</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spc="-20">
                          <a:effectLst/>
                        </a:rPr>
                        <a:t>两线对间，线缆两端均需测试，结果分</a:t>
                      </a:r>
                      <a:r>
                        <a:rPr lang="en-US" sz="1200" kern="100" spc="-20">
                          <a:effectLst/>
                        </a:rPr>
                        <a:t>ACR-N</a:t>
                      </a:r>
                      <a:r>
                        <a:rPr lang="zh-CN" sz="1200" kern="100" spc="-20">
                          <a:effectLst/>
                        </a:rPr>
                        <a:t>（本地）和</a:t>
                      </a:r>
                      <a:r>
                        <a:rPr lang="en-US" sz="1200" kern="100" spc="-20">
                          <a:effectLst/>
                        </a:rPr>
                        <a:t>ACR- N</a:t>
                      </a:r>
                      <a:r>
                        <a:rPr lang="zh-CN" sz="1200" kern="100" spc="-20">
                          <a:effectLst/>
                        </a:rPr>
                        <a:t>（远端）</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490352865"/>
                  </a:ext>
                </a:extLst>
              </a:tr>
              <a:tr h="231857">
                <a:tc>
                  <a:txBody>
                    <a:bodyPr/>
                    <a:lstStyle/>
                    <a:p>
                      <a:pPr algn="ctr">
                        <a:lnSpc>
                          <a:spcPts val="1300"/>
                        </a:lnSpc>
                      </a:pPr>
                      <a:r>
                        <a:rPr lang="en-US" sz="1200" kern="100">
                          <a:effectLst/>
                        </a:rPr>
                        <a:t>10</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衰减远端串音比（</a:t>
                      </a:r>
                      <a:r>
                        <a:rPr lang="en-US" sz="1200" kern="0">
                          <a:effectLst/>
                        </a:rPr>
                        <a:t>ACR-F</a:t>
                      </a:r>
                      <a:r>
                        <a:rPr lang="zh-CN" sz="1200" kern="0">
                          <a:effectLst/>
                        </a:rPr>
                        <a:t>）</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spc="-20">
                          <a:effectLst/>
                        </a:rPr>
                        <a:t>两线对间，线缆两端均需测试，结果分</a:t>
                      </a:r>
                      <a:r>
                        <a:rPr lang="en-US" sz="1200" kern="0" spc="-20">
                          <a:effectLst/>
                        </a:rPr>
                        <a:t>ACR-F</a:t>
                      </a:r>
                      <a:r>
                        <a:rPr lang="zh-CN" sz="1200" kern="100" spc="-20">
                          <a:effectLst/>
                        </a:rPr>
                        <a:t>（本地）和</a:t>
                      </a:r>
                      <a:r>
                        <a:rPr lang="en-US" sz="1200" kern="0" spc="-20">
                          <a:effectLst/>
                        </a:rPr>
                        <a:t>ACR-F</a:t>
                      </a:r>
                      <a:r>
                        <a:rPr lang="zh-CN" sz="1200" kern="100" spc="-20">
                          <a:effectLst/>
                        </a:rPr>
                        <a:t>（远端）</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dirty="0">
                          <a:effectLst/>
                        </a:rPr>
                        <a:t>性能问题</a:t>
                      </a:r>
                      <a:endParaRPr 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3007706819"/>
                  </a:ext>
                </a:extLst>
              </a:tr>
              <a:tr h="403301">
                <a:tc>
                  <a:txBody>
                    <a:bodyPr/>
                    <a:lstStyle/>
                    <a:p>
                      <a:pPr algn="ctr">
                        <a:lnSpc>
                          <a:spcPts val="1300"/>
                        </a:lnSpc>
                      </a:pPr>
                      <a:r>
                        <a:rPr lang="en-US" sz="1200" kern="100">
                          <a:effectLst/>
                        </a:rPr>
                        <a:t>11</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衰减近端串音比功率和</a:t>
                      </a:r>
                      <a:endParaRPr lang="zh-CN" sz="1200" kern="100">
                        <a:effectLst/>
                      </a:endParaRPr>
                    </a:p>
                    <a:p>
                      <a:pPr algn="just">
                        <a:lnSpc>
                          <a:spcPts val="1300"/>
                        </a:lnSpc>
                      </a:pPr>
                      <a:r>
                        <a:rPr lang="zh-CN" sz="1200" kern="0">
                          <a:effectLst/>
                        </a:rPr>
                        <a:t>（</a:t>
                      </a:r>
                      <a:r>
                        <a:rPr lang="en-US" sz="1200" kern="0">
                          <a:effectLst/>
                        </a:rPr>
                        <a:t>PS ACR-N</a:t>
                      </a:r>
                      <a:r>
                        <a:rPr lang="zh-CN" sz="1200" kern="0">
                          <a:effectLst/>
                        </a:rPr>
                        <a:t>）</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多线对间，线缆两端均需测试</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marL="0" marR="0" lvl="0" indent="0" algn="ctr" defTabSz="914400" rtl="0" eaLnBrk="1" fontAlgn="auto" latinLnBrk="0" hangingPunct="1">
                        <a:lnSpc>
                          <a:spcPts val="1300"/>
                        </a:lnSpc>
                        <a:spcBef>
                          <a:spcPts val="0"/>
                        </a:spcBef>
                        <a:spcAft>
                          <a:spcPts val="0"/>
                        </a:spcAft>
                        <a:buClrTx/>
                        <a:buSzTx/>
                        <a:buFontTx/>
                        <a:buNone/>
                        <a:tabLst/>
                        <a:defRPr/>
                      </a:pPr>
                      <a:r>
                        <a:rPr lang="en-US" sz="1200" kern="100" dirty="0">
                          <a:effectLst/>
                        </a:rPr>
                        <a:t> </a:t>
                      </a:r>
                      <a:r>
                        <a:rPr lang="zh-CN" altLang="zh-CN" sz="1200" kern="100" dirty="0">
                          <a:effectLst/>
                        </a:rPr>
                        <a:t>性能问题</a:t>
                      </a:r>
                      <a:endParaRPr lang="zh-CN" alt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565615406"/>
                  </a:ext>
                </a:extLst>
              </a:tr>
              <a:tr h="403301">
                <a:tc>
                  <a:txBody>
                    <a:bodyPr/>
                    <a:lstStyle/>
                    <a:p>
                      <a:pPr algn="ctr">
                        <a:lnSpc>
                          <a:spcPts val="1300"/>
                        </a:lnSpc>
                      </a:pPr>
                      <a:r>
                        <a:rPr lang="en-US" sz="1200" kern="100">
                          <a:effectLst/>
                        </a:rPr>
                        <a:t>12</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衰减远端串音比功率和</a:t>
                      </a:r>
                      <a:endParaRPr lang="zh-CN" sz="1200" kern="100">
                        <a:effectLst/>
                      </a:endParaRPr>
                    </a:p>
                    <a:p>
                      <a:pPr algn="just">
                        <a:lnSpc>
                          <a:spcPts val="1300"/>
                        </a:lnSpc>
                      </a:pPr>
                      <a:r>
                        <a:rPr lang="zh-CN" sz="1200" kern="0">
                          <a:effectLst/>
                        </a:rPr>
                        <a:t>（</a:t>
                      </a:r>
                      <a:r>
                        <a:rPr lang="en-US" sz="1200" kern="0">
                          <a:effectLst/>
                        </a:rPr>
                        <a:t>PS ACR-F</a:t>
                      </a:r>
                      <a:r>
                        <a:rPr lang="zh-CN" sz="1200" kern="0">
                          <a:effectLst/>
                        </a:rPr>
                        <a:t>）</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多线对间，线缆两端均需测试</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dirty="0">
                          <a:effectLst/>
                        </a:rPr>
                        <a:t>性能问题</a:t>
                      </a:r>
                      <a:endParaRPr 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2471380701"/>
                  </a:ext>
                </a:extLst>
              </a:tr>
              <a:tr h="254717">
                <a:tc>
                  <a:txBody>
                    <a:bodyPr/>
                    <a:lstStyle/>
                    <a:p>
                      <a:pPr algn="ctr">
                        <a:lnSpc>
                          <a:spcPts val="1300"/>
                        </a:lnSpc>
                      </a:pPr>
                      <a:r>
                        <a:rPr lang="en-US" sz="1200" kern="100">
                          <a:effectLst/>
                        </a:rPr>
                        <a:t>13</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直流环路电阻</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线对电阻</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dirty="0">
                          <a:effectLst/>
                        </a:rPr>
                        <a:t>性能问题</a:t>
                      </a:r>
                      <a:endParaRPr 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1439336713"/>
                  </a:ext>
                </a:extLst>
              </a:tr>
              <a:tr h="254717">
                <a:tc>
                  <a:txBody>
                    <a:bodyPr/>
                    <a:lstStyle/>
                    <a:p>
                      <a:pPr algn="ctr">
                        <a:lnSpc>
                          <a:spcPts val="1300"/>
                        </a:lnSpc>
                      </a:pPr>
                      <a:r>
                        <a:rPr lang="en-US" sz="1200" kern="100">
                          <a:effectLst/>
                        </a:rPr>
                        <a:t>14</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0">
                          <a:effectLst/>
                        </a:rPr>
                        <a:t>电阻不平衡</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平衡性传输参数，包括线对电阻不平衡性和</a:t>
                      </a:r>
                      <a:r>
                        <a:rPr lang="en-US" sz="1200" kern="100">
                          <a:effectLst/>
                        </a:rPr>
                        <a:t>P2P</a:t>
                      </a:r>
                      <a:r>
                        <a:rPr lang="zh-CN" sz="1200" kern="100">
                          <a:effectLst/>
                        </a:rPr>
                        <a:t>电阻不平衡性</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589454246"/>
                  </a:ext>
                </a:extLst>
              </a:tr>
              <a:tr h="254717">
                <a:tc>
                  <a:txBody>
                    <a:bodyPr/>
                    <a:lstStyle/>
                    <a:p>
                      <a:pPr algn="ctr">
                        <a:lnSpc>
                          <a:spcPts val="1300"/>
                        </a:lnSpc>
                      </a:pPr>
                      <a:r>
                        <a:rPr lang="en-US" sz="1200" kern="100">
                          <a:effectLst/>
                        </a:rPr>
                        <a:t>15</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传输不平衡</a:t>
                      </a:r>
                      <a:r>
                        <a:rPr lang="en-US" sz="1200" kern="100">
                          <a:effectLst/>
                        </a:rPr>
                        <a:t>TCL</a:t>
                      </a:r>
                      <a:r>
                        <a:rPr lang="zh-CN" sz="1200" kern="100">
                          <a:effectLst/>
                        </a:rPr>
                        <a:t>和</a:t>
                      </a:r>
                      <a:r>
                        <a:rPr lang="en-US" sz="1200" kern="100">
                          <a:effectLst/>
                        </a:rPr>
                        <a:t>ELTCTL</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平衡性传输参数，用于测试抗外部干扰性能</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a:effectLst/>
                        </a:rPr>
                        <a:t>性能问题</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3441040006"/>
                  </a:ext>
                </a:extLst>
              </a:tr>
              <a:tr h="615565">
                <a:tc>
                  <a:txBody>
                    <a:bodyPr/>
                    <a:lstStyle/>
                    <a:p>
                      <a:pPr algn="ctr">
                        <a:lnSpc>
                          <a:spcPts val="1300"/>
                        </a:lnSpc>
                      </a:pPr>
                      <a:r>
                        <a:rPr lang="en-US" sz="1200" kern="100">
                          <a:effectLst/>
                        </a:rPr>
                        <a:t>16</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indent="95250" algn="just">
                        <a:lnSpc>
                          <a:spcPts val="1300"/>
                        </a:lnSpc>
                      </a:pPr>
                      <a:r>
                        <a:rPr lang="zh-CN" sz="1200" kern="0" dirty="0">
                          <a:effectLst/>
                        </a:rPr>
                        <a:t>外部近端串音功率和（</a:t>
                      </a:r>
                      <a:r>
                        <a:rPr lang="en-US" sz="1200" kern="0" dirty="0">
                          <a:effectLst/>
                        </a:rPr>
                        <a:t>PS ANEXT</a:t>
                      </a:r>
                      <a:r>
                        <a:rPr lang="zh-CN" sz="1200" kern="0" dirty="0">
                          <a:effectLst/>
                        </a:rPr>
                        <a:t>）及外部衰减远端串音比功率和（</a:t>
                      </a:r>
                      <a:r>
                        <a:rPr lang="en-US" sz="1200" kern="0" dirty="0">
                          <a:effectLst/>
                        </a:rPr>
                        <a:t>PS AACR-F</a:t>
                      </a:r>
                      <a:r>
                        <a:rPr lang="zh-CN" sz="1200" kern="0" dirty="0">
                          <a:effectLst/>
                        </a:rPr>
                        <a:t>）</a:t>
                      </a:r>
                      <a:endParaRPr 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just">
                        <a:lnSpc>
                          <a:spcPts val="1300"/>
                        </a:lnSpc>
                      </a:pPr>
                      <a:r>
                        <a:rPr lang="zh-CN" sz="1200" kern="100">
                          <a:effectLst/>
                        </a:rPr>
                        <a:t>多根线缆间的外部</a:t>
                      </a:r>
                      <a:r>
                        <a:rPr lang="en-US" sz="1200" kern="100">
                          <a:effectLst/>
                        </a:rPr>
                        <a:t>PS ANEXT</a:t>
                      </a:r>
                      <a:r>
                        <a:rPr lang="zh-CN" sz="1200" kern="100">
                          <a:effectLst/>
                        </a:rPr>
                        <a:t>和外部</a:t>
                      </a:r>
                      <a:r>
                        <a:rPr lang="en-US" sz="1200" kern="100">
                          <a:effectLst/>
                        </a:rPr>
                        <a:t>PS AACR-F</a:t>
                      </a:r>
                      <a:endParaRPr lang="zh-CN" sz="1200" kern="10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tc>
                  <a:txBody>
                    <a:bodyPr/>
                    <a:lstStyle/>
                    <a:p>
                      <a:pPr algn="ctr">
                        <a:lnSpc>
                          <a:spcPts val="1300"/>
                        </a:lnSpc>
                      </a:pPr>
                      <a:r>
                        <a:rPr lang="zh-CN" sz="1200" kern="100" dirty="0">
                          <a:effectLst/>
                        </a:rPr>
                        <a:t>性能问题</a:t>
                      </a:r>
                      <a:endParaRPr lang="zh-CN" sz="1200" kern="100" dirty="0">
                        <a:solidFill>
                          <a:srgbClr val="000000"/>
                        </a:solidFill>
                        <a:effectLst/>
                        <a:latin typeface="Times New Roman" panose="02020603050405020304" pitchFamily="18" charset="0"/>
                        <a:ea typeface="宋体" panose="02010600030101010101" pitchFamily="2" charset="-122"/>
                      </a:endParaRPr>
                    </a:p>
                  </a:txBody>
                  <a:tcPr marL="46535" marR="46535" marT="0" marB="0" anchor="ctr"/>
                </a:tc>
                <a:extLst>
                  <a:ext uri="{0D108BD9-81ED-4DB2-BD59-A6C34878D82A}">
                    <a16:rowId xmlns:a16="http://schemas.microsoft.com/office/drawing/2014/main" val="4153077945"/>
                  </a:ext>
                </a:extLst>
              </a:tr>
            </a:tbl>
          </a:graphicData>
        </a:graphic>
      </p:graphicFrame>
    </p:spTree>
    <p:extLst>
      <p:ext uri="{BB962C8B-B14F-4D97-AF65-F5344CB8AC3E}">
        <p14:creationId xmlns:p14="http://schemas.microsoft.com/office/powerpoint/2010/main" val="236970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BAD83E-AE0E-4E22-92E2-983389F90CDB}"/>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E9271F2E-395E-4599-9D75-3AB759938701}"/>
              </a:ext>
            </a:extLst>
          </p:cNvPr>
          <p:cNvSpPr>
            <a:spLocks noGrp="1"/>
          </p:cNvSpPr>
          <p:nvPr>
            <p:ph idx="1"/>
          </p:nvPr>
        </p:nvSpPr>
        <p:spPr/>
        <p:txBody>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1</a:t>
            </a:r>
            <a:r>
              <a:rPr lang="zh-CN" altLang="zh-CN" sz="1800" kern="100" dirty="0">
                <a:effectLst/>
                <a:latin typeface="Times New Roman" panose="02020603050405020304" pitchFamily="18" charset="0"/>
                <a:ea typeface="宋体" panose="02010600030101010101" pitchFamily="2" charset="-122"/>
              </a:rPr>
              <a:t>）连接图</a:t>
            </a:r>
          </a:p>
          <a:p>
            <a:endParaRPr lang="zh-CN" altLang="en-US" dirty="0"/>
          </a:p>
        </p:txBody>
      </p:sp>
      <p:pic>
        <p:nvPicPr>
          <p:cNvPr id="5" name="图片 4">
            <a:extLst>
              <a:ext uri="{FF2B5EF4-FFF2-40B4-BE49-F238E27FC236}">
                <a16:creationId xmlns:a16="http://schemas.microsoft.com/office/drawing/2014/main" id="{20714BCE-D9F5-4579-890D-2BF1D48DB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943" y="2074915"/>
            <a:ext cx="2897824" cy="3120245"/>
          </a:xfrm>
          <a:prstGeom prst="rect">
            <a:avLst/>
          </a:prstGeom>
        </p:spPr>
      </p:pic>
      <p:pic>
        <p:nvPicPr>
          <p:cNvPr id="7" name="图片 6">
            <a:extLst>
              <a:ext uri="{FF2B5EF4-FFF2-40B4-BE49-F238E27FC236}">
                <a16:creationId xmlns:a16="http://schemas.microsoft.com/office/drawing/2014/main" id="{6C073924-B591-4EB9-A105-B215EA05A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1395" y="2157528"/>
            <a:ext cx="2872405" cy="3037632"/>
          </a:xfrm>
          <a:prstGeom prst="rect">
            <a:avLst/>
          </a:prstGeom>
        </p:spPr>
      </p:pic>
      <p:sp>
        <p:nvSpPr>
          <p:cNvPr id="9" name="Rectangle 2">
            <a:extLst>
              <a:ext uri="{FF2B5EF4-FFF2-40B4-BE49-F238E27FC236}">
                <a16:creationId xmlns:a16="http://schemas.microsoft.com/office/drawing/2014/main" id="{7CD57B22-D47C-4337-9829-F251F0396BB8}"/>
              </a:ext>
            </a:extLst>
          </p:cNvPr>
          <p:cNvSpPr>
            <a:spLocks noChangeArrowheads="1"/>
          </p:cNvSpPr>
          <p:nvPr/>
        </p:nvSpPr>
        <p:spPr bwMode="auto">
          <a:xfrm>
            <a:off x="1131910" y="2458285"/>
            <a:ext cx="277267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69875" algn="l" defTabSz="914400" rtl="0" eaLnBrk="0" fontAlgn="base" latinLnBrk="0" hangingPunct="0">
              <a:lnSpc>
                <a:spcPct val="100000"/>
              </a:lnSpc>
              <a:spcBef>
                <a:spcPct val="0"/>
              </a:spcBef>
              <a:spcAft>
                <a:spcPct val="0"/>
              </a:spcAft>
              <a:buClrTx/>
              <a:buSzTx/>
              <a:buFontTx/>
              <a:buNone/>
              <a:tabLst/>
            </a:pPr>
            <a:r>
              <a:rPr lang="zh-CN" altLang="zh-CN" kern="100" dirty="0">
                <a:latin typeface="Times New Roman" panose="02020603050405020304" pitchFamily="18" charset="0"/>
                <a:ea typeface="宋体" panose="02010600030101010101" pitchFamily="2" charset="-122"/>
              </a:rPr>
              <a:t>① 开路</a:t>
            </a:r>
          </a:p>
          <a:p>
            <a:pPr marL="0" marR="0" lvl="0" indent="269875" algn="l" defTabSz="914400" rtl="0" eaLnBrk="0" fontAlgn="base" latinLnBrk="0" hangingPunct="0">
              <a:lnSpc>
                <a:spcPct val="100000"/>
              </a:lnSpc>
              <a:spcBef>
                <a:spcPct val="0"/>
              </a:spcBef>
              <a:spcAft>
                <a:spcPct val="0"/>
              </a:spcAft>
              <a:buClrTx/>
              <a:buSzTx/>
              <a:buFontTx/>
              <a:buNone/>
              <a:tabLst/>
            </a:pPr>
            <a:r>
              <a:rPr lang="zh-CN" altLang="zh-CN" kern="100" dirty="0">
                <a:latin typeface="Times New Roman" panose="02020603050405020304" pitchFamily="18" charset="0"/>
                <a:ea typeface="宋体" panose="02010600030101010101" pitchFamily="2" charset="-122"/>
              </a:rPr>
              <a:t>② 短路</a:t>
            </a:r>
          </a:p>
          <a:p>
            <a:pPr marL="0" marR="0" lvl="0" indent="269875" algn="l" defTabSz="914400" rtl="0" eaLnBrk="0" fontAlgn="base" latinLnBrk="0" hangingPunct="0">
              <a:lnSpc>
                <a:spcPct val="100000"/>
              </a:lnSpc>
              <a:spcBef>
                <a:spcPct val="0"/>
              </a:spcBef>
              <a:spcAft>
                <a:spcPct val="0"/>
              </a:spcAft>
              <a:buClrTx/>
              <a:buSzTx/>
              <a:buFontTx/>
              <a:buNone/>
              <a:tabLst/>
            </a:pPr>
            <a:r>
              <a:rPr lang="zh-CN" altLang="zh-CN" kern="100" dirty="0">
                <a:latin typeface="Times New Roman" panose="02020603050405020304" pitchFamily="18" charset="0"/>
                <a:ea typeface="宋体" panose="02010600030101010101" pitchFamily="2" charset="-122"/>
              </a:rPr>
              <a:t>③ 错对和跨接</a:t>
            </a:r>
            <a:endParaRPr lang="en-US" altLang="zh-CN" kern="100" dirty="0">
              <a:latin typeface="Times New Roman" panose="02020603050405020304" pitchFamily="18" charset="0"/>
              <a:ea typeface="宋体" panose="02010600030101010101" pitchFamily="2" charset="-122"/>
            </a:endParaRPr>
          </a:p>
          <a:p>
            <a:pPr marL="0" marR="0" lvl="0" indent="269875" algn="l" defTabSz="914400" rtl="0" eaLnBrk="0" fontAlgn="base" latinLnBrk="0" hangingPunct="0">
              <a:lnSpc>
                <a:spcPct val="100000"/>
              </a:lnSpc>
              <a:spcBef>
                <a:spcPct val="0"/>
              </a:spcBef>
              <a:spcAft>
                <a:spcPct val="0"/>
              </a:spcAft>
              <a:buClrTx/>
              <a:buSzTx/>
              <a:buFontTx/>
              <a:buNone/>
              <a:tabLst/>
            </a:pPr>
            <a:r>
              <a:rPr lang="zh-CN" altLang="en-US" kern="100" dirty="0">
                <a:latin typeface="Times New Roman" panose="02020603050405020304" pitchFamily="18" charset="0"/>
                <a:ea typeface="宋体" panose="02010600030101010101" pitchFamily="2" charset="-122"/>
              </a:rPr>
              <a:t>④ 反接</a:t>
            </a:r>
          </a:p>
          <a:p>
            <a:pPr marL="0" marR="0" lvl="0" indent="269875" algn="l" defTabSz="914400" rtl="0" eaLnBrk="0" fontAlgn="base" latinLnBrk="0" hangingPunct="0">
              <a:lnSpc>
                <a:spcPct val="100000"/>
              </a:lnSpc>
              <a:spcBef>
                <a:spcPct val="0"/>
              </a:spcBef>
              <a:spcAft>
                <a:spcPct val="0"/>
              </a:spcAft>
              <a:buClrTx/>
              <a:buSzTx/>
              <a:buFontTx/>
              <a:buNone/>
              <a:tabLst/>
            </a:pPr>
            <a:r>
              <a:rPr lang="zh-CN" altLang="en-US" kern="100" dirty="0">
                <a:latin typeface="Times New Roman" panose="02020603050405020304" pitchFamily="18" charset="0"/>
                <a:ea typeface="宋体" panose="02010600030101010101" pitchFamily="2" charset="-122"/>
              </a:rPr>
              <a:t>⑤ 串绕</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8407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8BEB3D-D9E2-45CE-90D9-86FE35F66C93}"/>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1FE3A85A-D882-4AB6-8E23-82F1BC76E0DE}"/>
              </a:ext>
            </a:extLst>
          </p:cNvPr>
          <p:cNvSpPr>
            <a:spLocks noGrp="1"/>
          </p:cNvSpPr>
          <p:nvPr>
            <p:ph idx="1"/>
          </p:nvPr>
        </p:nvSpPr>
        <p:spPr/>
        <p:txBody>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2</a:t>
            </a:r>
            <a:r>
              <a:rPr lang="zh-CN" altLang="zh-CN" sz="1800" kern="100" dirty="0">
                <a:effectLst/>
                <a:latin typeface="Times New Roman" panose="02020603050405020304" pitchFamily="18" charset="0"/>
                <a:ea typeface="宋体" panose="02010600030101010101" pitchFamily="2" charset="-122"/>
              </a:rPr>
              <a:t>）长度</a:t>
            </a:r>
          </a:p>
          <a:p>
            <a:pPr indent="269875" algn="just">
              <a:lnSpc>
                <a:spcPts val="1500"/>
              </a:lnSpc>
            </a:pPr>
            <a:r>
              <a:rPr lang="zh-CN" altLang="zh-CN" sz="1800" kern="100" dirty="0">
                <a:effectLst/>
                <a:latin typeface="Times New Roman" panose="02020603050405020304" pitchFamily="18" charset="0"/>
                <a:ea typeface="宋体" panose="02010600030101010101" pitchFamily="2" charset="-122"/>
              </a:rPr>
              <a:t>永久链路：长度极限为</a:t>
            </a:r>
            <a:r>
              <a:rPr lang="en-US" altLang="zh-CN" sz="1800" kern="100" dirty="0">
                <a:effectLst/>
                <a:latin typeface="Times New Roman" panose="02020603050405020304" pitchFamily="18" charset="0"/>
                <a:ea typeface="宋体" panose="02010600030101010101" pitchFamily="2" charset="-122"/>
              </a:rPr>
              <a:t>90m</a:t>
            </a:r>
            <a:r>
              <a:rPr lang="zh-CN" altLang="zh-CN" sz="1800" kern="100" dirty="0">
                <a:effectLst/>
                <a:latin typeface="Times New Roman" panose="02020603050405020304" pitchFamily="18" charset="0"/>
                <a:ea typeface="宋体" panose="02010600030101010101" pitchFamily="2" charset="-122"/>
              </a:rPr>
              <a:t>，包括两端的信息模块。</a:t>
            </a:r>
          </a:p>
          <a:p>
            <a:pPr indent="269875" algn="just">
              <a:lnSpc>
                <a:spcPts val="1500"/>
              </a:lnSpc>
            </a:pPr>
            <a:r>
              <a:rPr lang="zh-CN" altLang="zh-CN" sz="1800" kern="100" dirty="0">
                <a:effectLst/>
                <a:latin typeface="Times New Roman" panose="02020603050405020304" pitchFamily="18" charset="0"/>
                <a:ea typeface="宋体" panose="02010600030101010101" pitchFamily="2" charset="-122"/>
              </a:rPr>
              <a:t>通道链路：长度极限为</a:t>
            </a:r>
            <a:r>
              <a:rPr lang="en-US" altLang="zh-CN" sz="1800" kern="100" dirty="0">
                <a:effectLst/>
                <a:latin typeface="Times New Roman" panose="02020603050405020304" pitchFamily="18" charset="0"/>
                <a:ea typeface="宋体" panose="02010600030101010101" pitchFamily="2" charset="-122"/>
              </a:rPr>
              <a:t>100m</a:t>
            </a:r>
            <a:r>
              <a:rPr lang="zh-CN" altLang="zh-CN" sz="1800" kern="100" dirty="0">
                <a:effectLst/>
                <a:latin typeface="Times New Roman" panose="02020603050405020304" pitchFamily="18" charset="0"/>
                <a:ea typeface="宋体" panose="02010600030101010101" pitchFamily="2" charset="-122"/>
              </a:rPr>
              <a:t>，包括两端的测试跳线、链路中的转接和信息模块。</a:t>
            </a:r>
            <a:endParaRPr lang="en-US" altLang="zh-CN" sz="1800" kern="100" dirty="0">
              <a:effectLst/>
              <a:latin typeface="Times New Roman" panose="02020603050405020304" pitchFamily="18" charset="0"/>
              <a:ea typeface="宋体" panose="02010600030101010101" pitchFamily="2" charset="-122"/>
            </a:endParaRPr>
          </a:p>
          <a:p>
            <a:pPr lvl="1"/>
            <a:r>
              <a:rPr lang="en-US" altLang="zh-CN" sz="1400" b="0" i="0" dirty="0">
                <a:solidFill>
                  <a:srgbClr val="1D2125"/>
                </a:solidFill>
                <a:effectLst/>
                <a:latin typeface="-apple-system"/>
              </a:rPr>
              <a:t>NVP=</a:t>
            </a:r>
            <a:r>
              <a:rPr lang="zh-CN" altLang="en-US" sz="1400" b="0" i="0" dirty="0">
                <a:solidFill>
                  <a:srgbClr val="1D2125"/>
                </a:solidFill>
                <a:effectLst/>
                <a:latin typeface="-apple-system"/>
              </a:rPr>
              <a:t>信号在线缆中传输的速率</a:t>
            </a:r>
            <a:r>
              <a:rPr lang="en-US" altLang="zh-CN" sz="1400" b="0" i="0" dirty="0">
                <a:solidFill>
                  <a:srgbClr val="1D2125"/>
                </a:solidFill>
                <a:effectLst/>
                <a:latin typeface="-apple-system"/>
              </a:rPr>
              <a:t>/</a:t>
            </a:r>
            <a:r>
              <a:rPr lang="zh-CN" altLang="en-US" sz="1400" b="0" i="0" dirty="0">
                <a:solidFill>
                  <a:srgbClr val="1D2125"/>
                </a:solidFill>
                <a:effectLst/>
                <a:latin typeface="-apple-system"/>
              </a:rPr>
              <a:t>信号在真空中传输的速率</a:t>
            </a:r>
            <a:r>
              <a:rPr lang="en-US" altLang="zh-CN" sz="1400" b="0" i="0" dirty="0">
                <a:solidFill>
                  <a:srgbClr val="1D2125"/>
                </a:solidFill>
                <a:effectLst/>
                <a:latin typeface="-apple-system"/>
              </a:rPr>
              <a:t>×100%</a:t>
            </a:r>
            <a:endParaRPr lang="zh-CN" altLang="en-US" sz="800" b="0" i="0" dirty="0">
              <a:solidFill>
                <a:srgbClr val="1D2125"/>
              </a:solidFill>
              <a:effectLst/>
              <a:latin typeface="-apple-system"/>
            </a:endParaRPr>
          </a:p>
          <a:p>
            <a:pPr lvl="1"/>
            <a:r>
              <a:rPr lang="en-US" altLang="zh-CN" sz="1400" b="0" i="0" dirty="0">
                <a:solidFill>
                  <a:srgbClr val="1D2125"/>
                </a:solidFill>
                <a:effectLst/>
                <a:latin typeface="-apple-system"/>
              </a:rPr>
              <a:t>NVP</a:t>
            </a:r>
            <a:r>
              <a:rPr lang="zh-CN" altLang="en-US" sz="1400" b="0" i="0" dirty="0">
                <a:solidFill>
                  <a:srgbClr val="1D2125"/>
                </a:solidFill>
                <a:effectLst/>
                <a:latin typeface="-apple-system"/>
              </a:rPr>
              <a:t>值一般为</a:t>
            </a:r>
            <a:r>
              <a:rPr lang="en-US" altLang="zh-CN" sz="1400" b="0" i="0" dirty="0">
                <a:solidFill>
                  <a:srgbClr val="1D2125"/>
                </a:solidFill>
                <a:effectLst/>
                <a:latin typeface="-apple-system"/>
              </a:rPr>
              <a:t>69%</a:t>
            </a:r>
            <a:r>
              <a:rPr lang="zh-CN" altLang="en-US" sz="1400" b="0" i="0" dirty="0">
                <a:solidFill>
                  <a:srgbClr val="1D2125"/>
                </a:solidFill>
                <a:effectLst/>
                <a:latin typeface="-apple-system"/>
              </a:rPr>
              <a:t>，此值可以咨询生产厂商。</a:t>
            </a:r>
            <a:endParaRPr lang="zh-CN" altLang="en-US" sz="800" b="0" i="0" dirty="0">
              <a:solidFill>
                <a:srgbClr val="1D2125"/>
              </a:solidFill>
              <a:effectLst/>
              <a:latin typeface="-apple-system"/>
            </a:endParaRPr>
          </a:p>
          <a:p>
            <a:pPr indent="269875" algn="just">
              <a:lnSpc>
                <a:spcPts val="1500"/>
              </a:lnSpc>
            </a:pPr>
            <a:endParaRPr lang="zh-CN" altLang="zh-CN" sz="1800" kern="100" dirty="0">
              <a:effectLst/>
              <a:latin typeface="Times New Roman" panose="02020603050405020304" pitchFamily="18" charset="0"/>
              <a:ea typeface="宋体" panose="02010600030101010101" pitchFamily="2" charset="-122"/>
            </a:endParaRPr>
          </a:p>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3</a:t>
            </a:r>
            <a:r>
              <a:rPr lang="zh-CN" altLang="zh-CN" sz="1800" kern="100" dirty="0">
                <a:effectLst/>
                <a:latin typeface="Times New Roman" panose="02020603050405020304" pitchFamily="18" charset="0"/>
                <a:ea typeface="宋体" panose="02010600030101010101" pitchFamily="2" charset="-122"/>
              </a:rPr>
              <a:t>）衰减</a:t>
            </a:r>
            <a:r>
              <a:rPr lang="en-US" altLang="zh-CN" sz="1800" kern="100" dirty="0">
                <a:effectLst/>
                <a:latin typeface="Times New Roman" panose="02020603050405020304" pitchFamily="18" charset="0"/>
                <a:ea typeface="宋体" panose="02010600030101010101" pitchFamily="2" charset="-122"/>
              </a:rPr>
              <a:t>/</a:t>
            </a:r>
            <a:r>
              <a:rPr lang="zh-CN" altLang="zh-CN" sz="1800" kern="100" dirty="0">
                <a:effectLst/>
                <a:latin typeface="Times New Roman" panose="02020603050405020304" pitchFamily="18" charset="0"/>
                <a:ea typeface="宋体" panose="02010600030101010101" pitchFamily="2" charset="-122"/>
              </a:rPr>
              <a:t>插入损耗</a:t>
            </a:r>
            <a:endParaRPr lang="en-US" altLang="zh-CN" sz="1800" kern="100" dirty="0">
              <a:effectLst/>
              <a:latin typeface="Times New Roman" panose="02020603050405020304" pitchFamily="18" charset="0"/>
              <a:ea typeface="宋体" panose="02010600030101010101" pitchFamily="2" charset="-122"/>
            </a:endParaRPr>
          </a:p>
          <a:p>
            <a:r>
              <a:rPr lang="zh-CN" altLang="en-US" sz="1800" kern="100" dirty="0">
                <a:latin typeface="Times New Roman" panose="02020603050405020304" pitchFamily="18" charset="0"/>
                <a:ea typeface="宋体" panose="02010600030101010101" pitchFamily="2" charset="-122"/>
              </a:rPr>
              <a:t>衰减</a:t>
            </a:r>
            <a:r>
              <a:rPr lang="en-US" altLang="zh-CN" sz="1800" kern="100" dirty="0">
                <a:latin typeface="Times New Roman" panose="02020603050405020304" pitchFamily="18" charset="0"/>
                <a:ea typeface="宋体" panose="02010600030101010101" pitchFamily="2" charset="-122"/>
              </a:rPr>
              <a:t>/</a:t>
            </a:r>
            <a:r>
              <a:rPr lang="zh-CN" altLang="en-US" sz="1800" kern="100" dirty="0">
                <a:latin typeface="Times New Roman" panose="02020603050405020304" pitchFamily="18" charset="0"/>
                <a:ea typeface="宋体" panose="02010600030101010101" pitchFamily="2" charset="-122"/>
              </a:rPr>
              <a:t>插入损耗定义为链路</a:t>
            </a:r>
            <a:endParaRPr lang="en-US" altLang="zh-CN" sz="1800" kern="100" dirty="0">
              <a:latin typeface="Times New Roman" panose="02020603050405020304" pitchFamily="18" charset="0"/>
              <a:ea typeface="宋体" panose="02010600030101010101" pitchFamily="2" charset="-122"/>
            </a:endParaRPr>
          </a:p>
          <a:p>
            <a:pPr marL="0" indent="0">
              <a:buNone/>
            </a:pPr>
            <a:r>
              <a:rPr lang="zh-CN" altLang="en-US" sz="1800" kern="100" dirty="0">
                <a:latin typeface="Times New Roman" panose="02020603050405020304" pitchFamily="18" charset="0"/>
                <a:ea typeface="宋体" panose="02010600030101010101" pitchFamily="2" charset="-122"/>
              </a:rPr>
              <a:t>传输所造成的信号损耗（以</a:t>
            </a:r>
            <a:r>
              <a:rPr lang="en-US" altLang="zh-CN" sz="1800" kern="100" dirty="0">
                <a:latin typeface="Times New Roman" panose="02020603050405020304" pitchFamily="18" charset="0"/>
                <a:ea typeface="宋体" panose="02010600030101010101" pitchFamily="2" charset="-122"/>
              </a:rPr>
              <a:t>dB</a:t>
            </a:r>
            <a:r>
              <a:rPr lang="zh-CN" altLang="en-US" sz="1800" kern="100" dirty="0">
                <a:latin typeface="Times New Roman" panose="02020603050405020304" pitchFamily="18" charset="0"/>
                <a:ea typeface="宋体" panose="02010600030101010101" pitchFamily="2" charset="-122"/>
              </a:rPr>
              <a:t>表示）</a:t>
            </a:r>
            <a:endParaRPr lang="en-US" altLang="zh-CN" sz="1800" kern="100" dirty="0">
              <a:latin typeface="Times New Roman" panose="02020603050405020304" pitchFamily="18" charset="0"/>
              <a:ea typeface="宋体" panose="02010600030101010101" pitchFamily="2" charset="-122"/>
            </a:endParaRPr>
          </a:p>
          <a:p>
            <a:r>
              <a:rPr lang="zh-CN" altLang="en-US" sz="1800" kern="100" dirty="0">
                <a:latin typeface="Times New Roman" panose="02020603050405020304" pitchFamily="18" charset="0"/>
                <a:ea typeface="宋体" panose="02010600030101010101" pitchFamily="2" charset="-122"/>
              </a:rPr>
              <a:t>衰减的原因有：线缆材料的电气特性和结构不同、不恰当的端接、阻抗不匹配形成的反射。</a:t>
            </a:r>
            <a:endParaRPr lang="en-US" altLang="zh-CN" sz="1800" kern="100" dirty="0">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en-US" altLang="zh-CN" sz="1800" kern="100" dirty="0">
              <a:effectLst/>
              <a:latin typeface="Times New Roman" panose="02020603050405020304" pitchFamily="18" charset="0"/>
              <a:ea typeface="宋体" panose="02010600030101010101" pitchFamily="2" charset="-122"/>
            </a:endParaRPr>
          </a:p>
          <a:p>
            <a:endParaRPr lang="zh-CN" altLang="zh-CN" sz="1800" kern="100" dirty="0">
              <a:effectLst/>
              <a:latin typeface="Times New Roman" panose="02020603050405020304" pitchFamily="18" charset="0"/>
              <a:ea typeface="宋体" panose="02010600030101010101" pitchFamily="2" charset="-122"/>
            </a:endParaRPr>
          </a:p>
          <a:p>
            <a:endParaRPr lang="zh-CN" altLang="en-US" dirty="0"/>
          </a:p>
        </p:txBody>
      </p:sp>
      <p:pic>
        <p:nvPicPr>
          <p:cNvPr id="5" name="图片 4">
            <a:extLst>
              <a:ext uri="{FF2B5EF4-FFF2-40B4-BE49-F238E27FC236}">
                <a16:creationId xmlns:a16="http://schemas.microsoft.com/office/drawing/2014/main" id="{FA955394-AE9B-493E-962F-611D2F3BF5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0472" y="3627286"/>
            <a:ext cx="5477524" cy="748016"/>
          </a:xfrm>
          <a:prstGeom prst="rect">
            <a:avLst/>
          </a:prstGeom>
        </p:spPr>
      </p:pic>
    </p:spTree>
    <p:extLst>
      <p:ext uri="{BB962C8B-B14F-4D97-AF65-F5344CB8AC3E}">
        <p14:creationId xmlns:p14="http://schemas.microsoft.com/office/powerpoint/2010/main" val="2470335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3FD334-7048-13C9-175D-97E089CF3F3E}"/>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287CC105-42F8-2D9F-5532-3A4514569117}"/>
              </a:ext>
            </a:extLst>
          </p:cNvPr>
          <p:cNvSpPr>
            <a:spLocks noGrp="1"/>
          </p:cNvSpPr>
          <p:nvPr>
            <p:ph idx="1"/>
          </p:nvPr>
        </p:nvSpPr>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4</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）近端串音</a:t>
            </a:r>
            <a:endPar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algn="l"/>
            <a:r>
              <a:rPr lang="zh-CN" altLang="en-US" sz="1800" b="0" i="0" dirty="0">
                <a:solidFill>
                  <a:srgbClr val="1D2125"/>
                </a:solidFill>
                <a:effectLst/>
                <a:latin typeface="-apple-system"/>
              </a:rPr>
              <a:t>串音是指同一线缆的一个线对中的信号在传输时耦合进入其他线对的能量。一个发送信号线对泄漏出来的能量被认为是这根线缆的内部噪声，它会干扰其他线对中的信号传输。</a:t>
            </a:r>
          </a:p>
          <a:p>
            <a:pPr algn="l"/>
            <a:r>
              <a:rPr lang="zh-CN" altLang="en-US" sz="1800" b="0" i="0" dirty="0">
                <a:solidFill>
                  <a:srgbClr val="1D2125"/>
                </a:solidFill>
                <a:effectLst/>
                <a:latin typeface="-apple-system"/>
              </a:rPr>
              <a:t>串音分为近端串音（</a:t>
            </a:r>
            <a:r>
              <a:rPr lang="en-US" altLang="zh-CN" sz="1800" b="0" i="0" dirty="0">
                <a:solidFill>
                  <a:srgbClr val="1D2125"/>
                </a:solidFill>
                <a:effectLst/>
                <a:latin typeface="-apple-system"/>
              </a:rPr>
              <a:t>Near End Crosstalk</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NEXT</a:t>
            </a:r>
            <a:r>
              <a:rPr lang="zh-CN" altLang="en-US" sz="1800" b="0" i="0" dirty="0">
                <a:solidFill>
                  <a:srgbClr val="1D2125"/>
                </a:solidFill>
                <a:effectLst/>
                <a:latin typeface="-apple-system"/>
              </a:rPr>
              <a:t>）和远端串音（</a:t>
            </a:r>
            <a:r>
              <a:rPr lang="en-US" altLang="zh-CN" sz="1800" b="0" i="0" dirty="0">
                <a:solidFill>
                  <a:srgbClr val="1D2125"/>
                </a:solidFill>
                <a:effectLst/>
                <a:latin typeface="-apple-system"/>
              </a:rPr>
              <a:t>Far End Crosstalk</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FEXT</a:t>
            </a:r>
            <a:r>
              <a:rPr lang="zh-CN" altLang="en-US" sz="1800" b="0" i="0" dirty="0">
                <a:solidFill>
                  <a:srgbClr val="1D2125"/>
                </a:solidFill>
                <a:effectLst/>
                <a:latin typeface="-apple-system"/>
              </a:rPr>
              <a:t>）两种，也称为近端串扰和远端串扰。</a:t>
            </a:r>
            <a:endParaRPr lang="en-US" altLang="zh-CN" sz="1800" b="0" i="0" dirty="0">
              <a:solidFill>
                <a:srgbClr val="1D2125"/>
              </a:solidFill>
              <a:effectLst/>
              <a:latin typeface="-apple-system"/>
            </a:endParaRPr>
          </a:p>
          <a:p>
            <a:pPr algn="l"/>
            <a:endParaRPr lang="en-US" altLang="zh-CN" sz="1800" dirty="0">
              <a:solidFill>
                <a:srgbClr val="1D2125"/>
              </a:solidFill>
              <a:latin typeface="-apple-system"/>
            </a:endParaRPr>
          </a:p>
          <a:p>
            <a:pPr algn="l"/>
            <a:endParaRPr lang="en-US" altLang="zh-CN" sz="1800" b="0" i="0" dirty="0">
              <a:solidFill>
                <a:srgbClr val="1D2125"/>
              </a:solidFill>
              <a:effectLst/>
              <a:latin typeface="-apple-system"/>
            </a:endParaRPr>
          </a:p>
          <a:p>
            <a:pPr algn="l"/>
            <a:endParaRPr lang="en-US" altLang="zh-CN" sz="1800" dirty="0">
              <a:solidFill>
                <a:srgbClr val="1D2125"/>
              </a:solidFill>
              <a:latin typeface="-apple-system"/>
            </a:endParaRPr>
          </a:p>
          <a:p>
            <a:pPr algn="l"/>
            <a:endParaRPr lang="en-US" altLang="zh-CN" sz="1800" b="0" i="0" dirty="0">
              <a:solidFill>
                <a:srgbClr val="1D2125"/>
              </a:solidFill>
              <a:effectLst/>
              <a:latin typeface="-apple-system"/>
            </a:endParaRPr>
          </a:p>
          <a:p>
            <a:pPr algn="l"/>
            <a:endParaRPr lang="en-US" altLang="zh-CN" sz="1800" dirty="0">
              <a:solidFill>
                <a:srgbClr val="1D2125"/>
              </a:solidFill>
              <a:latin typeface="-apple-system"/>
            </a:endParaRPr>
          </a:p>
          <a:p>
            <a:pPr algn="l"/>
            <a:endParaRPr lang="en-US" altLang="zh-CN" sz="1800" b="0" i="0" dirty="0">
              <a:solidFill>
                <a:srgbClr val="1D2125"/>
              </a:solidFill>
              <a:effectLst/>
              <a:latin typeface="-apple-system"/>
            </a:endParaRPr>
          </a:p>
          <a:p>
            <a:pPr algn="l"/>
            <a:r>
              <a:rPr lang="zh-CN" altLang="en-US" sz="1800" b="0" i="0" dirty="0">
                <a:solidFill>
                  <a:srgbClr val="1D2125"/>
                </a:solidFill>
                <a:effectLst/>
                <a:latin typeface="-apple-system"/>
              </a:rPr>
              <a:t>在仪表测试设置中，近端串音是用近端串音损失大小来度量的，原为负值，但一般取其绝对值，故近端串音的</a:t>
            </a:r>
            <a:r>
              <a:rPr lang="en-US" altLang="zh-CN" sz="1800" b="0" i="0" dirty="0">
                <a:solidFill>
                  <a:srgbClr val="1D2125"/>
                </a:solidFill>
                <a:effectLst/>
                <a:latin typeface="-apple-system"/>
              </a:rPr>
              <a:t>dB</a:t>
            </a:r>
            <a:r>
              <a:rPr lang="zh-CN" altLang="en-US" sz="1800" b="0" i="0" dirty="0">
                <a:solidFill>
                  <a:srgbClr val="1D2125"/>
                </a:solidFill>
                <a:effectLst/>
                <a:latin typeface="-apple-system"/>
              </a:rPr>
              <a:t>值越高越好。</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zh-CN" altLang="zh-CN"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endParaRPr lang="zh-CN" altLang="en-US" dirty="0"/>
          </a:p>
        </p:txBody>
      </p:sp>
      <p:pic>
        <p:nvPicPr>
          <p:cNvPr id="4" name="图片 3">
            <a:extLst>
              <a:ext uri="{FF2B5EF4-FFF2-40B4-BE49-F238E27FC236}">
                <a16:creationId xmlns:a16="http://schemas.microsoft.com/office/drawing/2014/main" id="{015A4CD3-A9F1-1336-69FE-C04FE7DBA6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1580" y="3429000"/>
            <a:ext cx="4545370" cy="1581635"/>
          </a:xfrm>
          <a:prstGeom prst="rect">
            <a:avLst/>
          </a:prstGeom>
        </p:spPr>
      </p:pic>
    </p:spTree>
    <p:extLst>
      <p:ext uri="{BB962C8B-B14F-4D97-AF65-F5344CB8AC3E}">
        <p14:creationId xmlns:p14="http://schemas.microsoft.com/office/powerpoint/2010/main" val="2773781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30C41-0430-E9A8-B491-CA90439913B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5535583-247C-EBCA-FA64-67992B5BBA8F}"/>
              </a:ext>
            </a:extLst>
          </p:cNvPr>
          <p:cNvSpPr>
            <a:spLocks noGrp="1"/>
          </p:cNvSpPr>
          <p:nvPr>
            <p:ph idx="1"/>
          </p:nvPr>
        </p:nvSpPr>
        <p:spPr/>
        <p:txBody>
          <a:bodyPr/>
          <a:lstStyle/>
          <a:p>
            <a:endParaRPr lang="zh-CN" altLang="en-US"/>
          </a:p>
        </p:txBody>
      </p:sp>
      <p:pic>
        <p:nvPicPr>
          <p:cNvPr id="3074" name="Picture 2" descr="NEXT">
            <a:extLst>
              <a:ext uri="{FF2B5EF4-FFF2-40B4-BE49-F238E27FC236}">
                <a16:creationId xmlns:a16="http://schemas.microsoft.com/office/drawing/2014/main" id="{6A86861E-36CF-45EC-8DB3-67258063C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81000"/>
            <a:ext cx="4572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941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7BFE14-0378-48DC-9A54-78C491312E6A}"/>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7126167E-CBA9-4D75-BD81-3CC20AE28F88}"/>
              </a:ext>
            </a:extLst>
          </p:cNvPr>
          <p:cNvSpPr>
            <a:spLocks noGrp="1"/>
          </p:cNvSpPr>
          <p:nvPr>
            <p:ph idx="1"/>
          </p:nvPr>
        </p:nvSpPr>
        <p:spPr/>
        <p:txBody>
          <a:bodyPr>
            <a:normAutofit/>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5</a:t>
            </a:r>
            <a:r>
              <a:rPr lang="zh-CN" altLang="zh-CN" sz="1800" kern="100" dirty="0">
                <a:effectLst/>
                <a:latin typeface="Times New Roman" panose="02020603050405020304" pitchFamily="18" charset="0"/>
                <a:ea typeface="宋体" panose="02010600030101010101" pitchFamily="2" charset="-122"/>
              </a:rPr>
              <a:t>）近端串音功率和</a:t>
            </a:r>
            <a:endParaRPr lang="en-US" altLang="zh-CN" sz="1800" kern="100" dirty="0">
              <a:effectLst/>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en-US" altLang="zh-CN" sz="1800" kern="100" dirty="0">
              <a:effectLst/>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en-US" altLang="zh-CN" sz="1800" kern="100" dirty="0">
              <a:effectLst/>
              <a:latin typeface="Times New Roman" panose="02020603050405020304" pitchFamily="18" charset="0"/>
              <a:ea typeface="宋体" panose="02010600030101010101" pitchFamily="2" charset="-122"/>
            </a:endParaRPr>
          </a:p>
          <a:p>
            <a:endParaRPr lang="zh-CN" altLang="zh-CN" sz="1800" kern="100" dirty="0">
              <a:effectLst/>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en-US" altLang="zh-CN" sz="1800" kern="100" dirty="0">
              <a:effectLst/>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zh-CN" altLang="zh-CN" sz="1800" kern="100" dirty="0">
              <a:effectLst/>
              <a:latin typeface="Times New Roman" panose="02020603050405020304" pitchFamily="18" charset="0"/>
              <a:ea typeface="宋体" panose="02010600030101010101" pitchFamily="2" charset="-122"/>
            </a:endParaRPr>
          </a:p>
          <a:p>
            <a:endParaRPr lang="zh-CN" altLang="en-US" dirty="0"/>
          </a:p>
        </p:txBody>
      </p:sp>
      <p:pic>
        <p:nvPicPr>
          <p:cNvPr id="5" name="图片 4">
            <a:extLst>
              <a:ext uri="{FF2B5EF4-FFF2-40B4-BE49-F238E27FC236}">
                <a16:creationId xmlns:a16="http://schemas.microsoft.com/office/drawing/2014/main" id="{1EDE4DB8-5B6D-4CFF-B720-91073C3ED5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0362" y="2917146"/>
            <a:ext cx="5131276" cy="2585270"/>
          </a:xfrm>
          <a:prstGeom prst="rect">
            <a:avLst/>
          </a:prstGeom>
        </p:spPr>
      </p:pic>
    </p:spTree>
    <p:extLst>
      <p:ext uri="{BB962C8B-B14F-4D97-AF65-F5344CB8AC3E}">
        <p14:creationId xmlns:p14="http://schemas.microsoft.com/office/powerpoint/2010/main" val="243921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096060-7EB4-0088-31BF-C5BB0C73B673}"/>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0C5D44C5-84DB-E479-888B-AC517BCB2017}"/>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6</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）回波损耗</a:t>
            </a:r>
            <a:endPar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r>
              <a:rPr lang="zh-CN" altLang="en-US" sz="2000" dirty="0"/>
              <a:t>当一对线负责发送数据时，在传输过程中遇到阻抗不匹配的情况则会引起信号的反射或回波，产生回波损耗（</a:t>
            </a:r>
            <a:r>
              <a:rPr lang="en-US" altLang="zh-CN" sz="2000" dirty="0"/>
              <a:t>Return Loss</a:t>
            </a:r>
            <a:r>
              <a:rPr lang="zh-CN" altLang="en-US" sz="2000" dirty="0"/>
              <a:t>）</a:t>
            </a:r>
            <a:endParaRPr lang="en-US" altLang="zh-CN" sz="2000" dirty="0"/>
          </a:p>
          <a:p>
            <a:r>
              <a:rPr lang="zh-CN" altLang="en-US" sz="2000" dirty="0"/>
              <a:t>信号反射的强弱视阻抗与标准的差值有关，典型例子，如断开，就是阻抗无穷大，导致信号</a:t>
            </a:r>
            <a:r>
              <a:rPr lang="en-US" altLang="zh-CN" sz="2000" dirty="0"/>
              <a:t>100%</a:t>
            </a:r>
            <a:r>
              <a:rPr lang="zh-CN" altLang="en-US" sz="2000" dirty="0"/>
              <a:t>被反射。由于是全双工通信，整条链路既负责发送信号也负责接收信号，遇到反射的信号再与正常的信号叠加后就会造成信号的不正常。合格的回波损耗值对于线对全双工机制的网络来说，尤其重要。</a:t>
            </a:r>
          </a:p>
        </p:txBody>
      </p:sp>
      <p:pic>
        <p:nvPicPr>
          <p:cNvPr id="4" name="图片 3">
            <a:extLst>
              <a:ext uri="{FF2B5EF4-FFF2-40B4-BE49-F238E27FC236}">
                <a16:creationId xmlns:a16="http://schemas.microsoft.com/office/drawing/2014/main" id="{E9CCD90E-A7F9-8819-17A1-E08B6B8F37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0361" y="4499918"/>
            <a:ext cx="5131277" cy="1299869"/>
          </a:xfrm>
          <a:prstGeom prst="rect">
            <a:avLst/>
          </a:prstGeom>
        </p:spPr>
      </p:pic>
    </p:spTree>
    <p:extLst>
      <p:ext uri="{BB962C8B-B14F-4D97-AF65-F5344CB8AC3E}">
        <p14:creationId xmlns:p14="http://schemas.microsoft.com/office/powerpoint/2010/main" val="3402601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339012-8B88-4F99-A708-C7CF3B5DEC96}"/>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22F30658-827A-434A-821E-B159F236FB88}"/>
              </a:ext>
            </a:extLst>
          </p:cNvPr>
          <p:cNvSpPr>
            <a:spLocks noGrp="1"/>
          </p:cNvSpPr>
          <p:nvPr>
            <p:ph idx="1"/>
          </p:nvPr>
        </p:nvSpPr>
        <p:spPr/>
        <p:txBody>
          <a:bodyPr>
            <a:normAutofit/>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7</a:t>
            </a:r>
            <a:r>
              <a:rPr lang="zh-CN" altLang="zh-CN" sz="1800" kern="100" dirty="0">
                <a:effectLst/>
                <a:latin typeface="Times New Roman" panose="02020603050405020304" pitchFamily="18" charset="0"/>
                <a:ea typeface="宋体" panose="02010600030101010101" pitchFamily="2" charset="-122"/>
              </a:rPr>
              <a:t>）传播延时</a:t>
            </a:r>
          </a:p>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8</a:t>
            </a:r>
            <a:r>
              <a:rPr lang="zh-CN" altLang="zh-CN" sz="1800" kern="100" dirty="0">
                <a:effectLst/>
                <a:latin typeface="Times New Roman" panose="02020603050405020304" pitchFamily="18" charset="0"/>
                <a:ea typeface="宋体" panose="02010600030101010101" pitchFamily="2" charset="-122"/>
              </a:rPr>
              <a:t>）传播延时偏差</a:t>
            </a:r>
          </a:p>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9</a:t>
            </a:r>
            <a:r>
              <a:rPr lang="zh-CN" altLang="zh-CN" sz="1800" kern="100" dirty="0">
                <a:effectLst/>
                <a:latin typeface="Times New Roman" panose="02020603050405020304" pitchFamily="18" charset="0"/>
                <a:ea typeface="宋体" panose="02010600030101010101" pitchFamily="2" charset="-122"/>
              </a:rPr>
              <a:t>）衰减近端串音比</a:t>
            </a:r>
            <a:endParaRPr lang="en-US" altLang="zh-CN" sz="1800" kern="100" dirty="0">
              <a:effectLst/>
              <a:latin typeface="Times New Roman" panose="02020603050405020304" pitchFamily="18" charset="0"/>
              <a:ea typeface="宋体" panose="02010600030101010101" pitchFamily="2" charset="-122"/>
            </a:endParaRPr>
          </a:p>
          <a:p>
            <a:r>
              <a:rPr lang="en-US" altLang="zh-CN" sz="1800" b="0" i="0" dirty="0">
                <a:solidFill>
                  <a:srgbClr val="1D2125"/>
                </a:solidFill>
                <a:effectLst/>
                <a:latin typeface="-apple-system"/>
              </a:rPr>
              <a:t>lg(</a:t>
            </a:r>
            <a:r>
              <a:rPr lang="en-US" altLang="zh-CN" sz="1800" b="0" i="0" dirty="0" err="1">
                <a:solidFill>
                  <a:srgbClr val="1D2125"/>
                </a:solidFill>
                <a:effectLst/>
                <a:latin typeface="-apple-system"/>
              </a:rPr>
              <a:t>NEXT÷Att</a:t>
            </a:r>
            <a:r>
              <a:rPr lang="en-US" altLang="zh-CN" sz="1800" b="0" i="0" dirty="0">
                <a:solidFill>
                  <a:srgbClr val="1D2125"/>
                </a:solidFill>
                <a:effectLst/>
                <a:latin typeface="-apple-system"/>
              </a:rPr>
              <a:t>)=</a:t>
            </a:r>
            <a:r>
              <a:rPr lang="en-US" altLang="zh-CN" sz="1800" b="0" i="0" dirty="0" err="1">
                <a:solidFill>
                  <a:srgbClr val="1D2125"/>
                </a:solidFill>
                <a:effectLst/>
                <a:latin typeface="-apple-system"/>
              </a:rPr>
              <a:t>lgNEXT</a:t>
            </a:r>
            <a:r>
              <a:rPr lang="en-US" altLang="zh-CN" sz="1800" b="0" i="0" dirty="0">
                <a:solidFill>
                  <a:srgbClr val="1D2125"/>
                </a:solidFill>
                <a:effectLst/>
                <a:latin typeface="-apple-system"/>
              </a:rPr>
              <a:t>–</a:t>
            </a:r>
            <a:r>
              <a:rPr lang="en-US" altLang="zh-CN" sz="1800" b="0" i="0" dirty="0" err="1">
                <a:solidFill>
                  <a:srgbClr val="1D2125"/>
                </a:solidFill>
                <a:effectLst/>
                <a:latin typeface="-apple-system"/>
              </a:rPr>
              <a:t>lgAtt</a:t>
            </a:r>
            <a:endParaRPr lang="en-US" altLang="zh-CN" kern="100" dirty="0">
              <a:latin typeface="Times New Roman" panose="02020603050405020304" pitchFamily="18" charset="0"/>
              <a:ea typeface="宋体" panose="02010600030101010101" pitchFamily="2" charset="-122"/>
            </a:endParaRPr>
          </a:p>
          <a:p>
            <a:endParaRPr lang="en-US" altLang="zh-CN" sz="1800" kern="100" dirty="0">
              <a:effectLst/>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zh-CN" altLang="zh-CN" sz="1800" kern="100" dirty="0">
              <a:effectLst/>
              <a:latin typeface="Times New Roman" panose="02020603050405020304" pitchFamily="18" charset="0"/>
              <a:ea typeface="宋体" panose="02010600030101010101" pitchFamily="2" charset="-122"/>
            </a:endParaRPr>
          </a:p>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10</a:t>
            </a:r>
            <a:r>
              <a:rPr lang="zh-CN" altLang="zh-CN" sz="1800" kern="100" dirty="0">
                <a:effectLst/>
                <a:latin typeface="Times New Roman" panose="02020603050405020304" pitchFamily="18" charset="0"/>
                <a:ea typeface="宋体" panose="02010600030101010101" pitchFamily="2" charset="-122"/>
              </a:rPr>
              <a:t>）衰减远端串音比</a:t>
            </a:r>
            <a:endParaRPr lang="en-US" altLang="zh-CN" sz="1800" kern="100" dirty="0">
              <a:effectLst/>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en-US" altLang="zh-CN" sz="1800" kern="100" dirty="0">
              <a:effectLst/>
              <a:latin typeface="Times New Roman" panose="02020603050405020304" pitchFamily="18" charset="0"/>
              <a:ea typeface="宋体" panose="02010600030101010101" pitchFamily="2" charset="-122"/>
            </a:endParaRPr>
          </a:p>
          <a:p>
            <a:endParaRPr lang="en-US" altLang="zh-CN" sz="1800" kern="100" dirty="0">
              <a:latin typeface="Times New Roman" panose="02020603050405020304" pitchFamily="18" charset="0"/>
              <a:ea typeface="宋体" panose="02010600030101010101" pitchFamily="2" charset="-122"/>
            </a:endParaRPr>
          </a:p>
          <a:p>
            <a:endParaRPr lang="en-US" altLang="zh-CN" sz="1800" kern="100" dirty="0">
              <a:effectLst/>
              <a:latin typeface="Times New Roman" panose="02020603050405020304" pitchFamily="18" charset="0"/>
              <a:ea typeface="宋体" panose="02010600030101010101" pitchFamily="2" charset="-122"/>
            </a:endParaRPr>
          </a:p>
          <a:p>
            <a:endParaRPr lang="zh-CN" altLang="zh-CN" sz="1800" kern="100" dirty="0">
              <a:effectLst/>
              <a:latin typeface="Times New Roman" panose="02020603050405020304" pitchFamily="18" charset="0"/>
              <a:ea typeface="宋体" panose="02010600030101010101" pitchFamily="2" charset="-122"/>
            </a:endParaRPr>
          </a:p>
          <a:p>
            <a:endParaRPr lang="zh-CN" altLang="en-US" dirty="0"/>
          </a:p>
        </p:txBody>
      </p:sp>
      <p:pic>
        <p:nvPicPr>
          <p:cNvPr id="5" name="图片 4">
            <a:extLst>
              <a:ext uri="{FF2B5EF4-FFF2-40B4-BE49-F238E27FC236}">
                <a16:creationId xmlns:a16="http://schemas.microsoft.com/office/drawing/2014/main" id="{AF82EDAD-D81E-4D52-8B73-2B876EE86A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8482" y="4815405"/>
            <a:ext cx="5228142" cy="1677470"/>
          </a:xfrm>
          <a:prstGeom prst="rect">
            <a:avLst/>
          </a:prstGeom>
        </p:spPr>
      </p:pic>
      <p:pic>
        <p:nvPicPr>
          <p:cNvPr id="8194" name="Picture 2" descr="ACR-N">
            <a:extLst>
              <a:ext uri="{FF2B5EF4-FFF2-40B4-BE49-F238E27FC236}">
                <a16:creationId xmlns:a16="http://schemas.microsoft.com/office/drawing/2014/main" id="{C9BD8EDA-9109-110E-EF44-5C8FC14B7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3384" y="2042595"/>
            <a:ext cx="3821723" cy="2329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345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C7CFD0-5FAD-0A67-1F0D-ECC94780221D}"/>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5BFA344B-2465-BEA9-D76A-BA90F92C45F9}"/>
              </a:ext>
            </a:extLst>
          </p:cNvPr>
          <p:cNvSpPr>
            <a:spLocks noGrp="1"/>
          </p:cNvSpPr>
          <p:nvPr>
            <p:ph idx="1"/>
          </p:nvPr>
        </p:nvSpPr>
        <p:spPr>
          <a:xfrm>
            <a:off x="838200" y="1825625"/>
            <a:ext cx="5586046" cy="4351338"/>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11</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）衰减近端串音比功率和</a:t>
            </a:r>
            <a:endPar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ltLang="zh-CN" sz="1800" kern="100" dirty="0">
              <a:solidFill>
                <a:prstClr val="black"/>
              </a:solidFill>
              <a:latin typeface="Times New Roman" panose="02020603050405020304" pitchFamily="18" charset="0"/>
              <a:ea typeface="宋体" panose="02010600030101010101" pitchFamily="2" charset="-122"/>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12</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）衰减远端串音比功率和</a:t>
            </a:r>
          </a:p>
          <a:p>
            <a:r>
              <a:rPr lang="zh-CN" altLang="en-US" sz="1800" dirty="0"/>
              <a:t>衰减远端串音比功率和（</a:t>
            </a:r>
            <a:r>
              <a:rPr lang="en-US" altLang="zh-CN" sz="1800" dirty="0"/>
              <a:t>PS ACR-F</a:t>
            </a:r>
            <a:r>
              <a:rPr lang="zh-CN" altLang="en-US" sz="1800" dirty="0"/>
              <a:t>，旧称</a:t>
            </a:r>
            <a:r>
              <a:rPr lang="en-US" altLang="zh-CN" sz="1800" dirty="0"/>
              <a:t>PS ELFEXT</a:t>
            </a:r>
            <a:r>
              <a:rPr lang="zh-CN" altLang="en-US" sz="1800" dirty="0"/>
              <a:t>），同样反映的是一对线受到其他线对的影响，类似于</a:t>
            </a:r>
            <a:r>
              <a:rPr lang="en-US" altLang="zh-CN" sz="1800" dirty="0"/>
              <a:t>PS ACR-N</a:t>
            </a:r>
            <a:r>
              <a:rPr lang="zh-CN" altLang="en-US" sz="1800" dirty="0"/>
              <a:t>，只不过其定义为多对线对一对线形成的远端串音功率和与衰减或插入损耗的比值</a:t>
            </a:r>
          </a:p>
        </p:txBody>
      </p:sp>
      <p:pic>
        <p:nvPicPr>
          <p:cNvPr id="7170" name="Picture 2" descr="PS ACR-F">
            <a:extLst>
              <a:ext uri="{FF2B5EF4-FFF2-40B4-BE49-F238E27FC236}">
                <a16:creationId xmlns:a16="http://schemas.microsoft.com/office/drawing/2014/main" id="{90FD791E-A4DA-9D79-CD4A-73BEC9D5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4246" y="4001294"/>
            <a:ext cx="5235453" cy="26668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1">
            <a:extLst>
              <a:ext uri="{FF2B5EF4-FFF2-40B4-BE49-F238E27FC236}">
                <a16:creationId xmlns:a16="http://schemas.microsoft.com/office/drawing/2014/main" id="{7B1960AB-6742-AE62-54BE-9175E35D6780}"/>
              </a:ext>
            </a:extLst>
          </p:cNvPr>
          <p:cNvPicPr>
            <a:picLocks noChangeAspect="1"/>
          </p:cNvPicPr>
          <p:nvPr/>
        </p:nvPicPr>
        <p:blipFill>
          <a:blip r:embed="rId3"/>
          <a:stretch>
            <a:fillRect/>
          </a:stretch>
        </p:blipFill>
        <p:spPr>
          <a:xfrm>
            <a:off x="6650465" y="576864"/>
            <a:ext cx="4957109" cy="2497521"/>
          </a:xfrm>
          <a:prstGeom prst="rect">
            <a:avLst/>
          </a:prstGeom>
        </p:spPr>
      </p:pic>
    </p:spTree>
    <p:extLst>
      <p:ext uri="{BB962C8B-B14F-4D97-AF65-F5344CB8AC3E}">
        <p14:creationId xmlns:p14="http://schemas.microsoft.com/office/powerpoint/2010/main" val="1656034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E3DD17-F24C-3EC2-586E-3577B02C7C30}"/>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2F6A22CC-9805-54E7-F51E-0FB5F26DB9D8}"/>
              </a:ext>
            </a:extLst>
          </p:cNvPr>
          <p:cNvSpPr>
            <a:spLocks noGrp="1"/>
          </p:cNvSpPr>
          <p:nvPr>
            <p:ph idx="1"/>
          </p:nvPr>
        </p:nvSpPr>
        <p:spPr>
          <a:xfrm>
            <a:off x="838200" y="1825625"/>
            <a:ext cx="7274169" cy="4351338"/>
          </a:xfrm>
        </p:spPr>
        <p:txBody>
          <a:bodyPr/>
          <a:lstStyle/>
          <a:p>
            <a:pPr>
              <a:defRPr/>
            </a:pPr>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13</a:t>
            </a:r>
            <a:r>
              <a:rPr lang="zh-CN" altLang="zh-CN" sz="1800" kern="100" dirty="0">
                <a:effectLst/>
                <a:latin typeface="Times New Roman" panose="02020603050405020304" pitchFamily="18" charset="0"/>
                <a:ea typeface="宋体" panose="02010600030101010101" pitchFamily="2" charset="-122"/>
              </a:rPr>
              <a:t>）直流环路电阻</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14</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）电阻不平衡</a:t>
            </a:r>
          </a:p>
          <a:p>
            <a:r>
              <a:rPr lang="zh-CN" altLang="en-US" sz="2000" dirty="0"/>
              <a:t>电阻不平衡是</a:t>
            </a:r>
            <a:r>
              <a:rPr lang="en-US" altLang="zh-CN" sz="2000" dirty="0"/>
              <a:t>PoE</a:t>
            </a:r>
            <a:r>
              <a:rPr lang="zh-CN" altLang="en-US" sz="2000" dirty="0"/>
              <a:t>场景下需要增加的额外测试。直流（</a:t>
            </a:r>
            <a:r>
              <a:rPr lang="en-US" altLang="zh-CN" sz="2000" dirty="0"/>
              <a:t>DC</a:t>
            </a:r>
            <a:r>
              <a:rPr lang="zh-CN" altLang="en-US" sz="2000" dirty="0"/>
              <a:t>）电流会导致线缆中的电流不平衡，从而可能导致电源设备（</a:t>
            </a:r>
            <a:r>
              <a:rPr lang="en-US" altLang="zh-CN" sz="2000" dirty="0"/>
              <a:t>PSE</a:t>
            </a:r>
            <a:r>
              <a:rPr lang="zh-CN" altLang="en-US" sz="2000" dirty="0"/>
              <a:t>）的网络变压器线圈饱和，因而无法提供</a:t>
            </a:r>
            <a:r>
              <a:rPr lang="en-US" altLang="zh-CN" sz="2000" dirty="0"/>
              <a:t>PoE</a:t>
            </a:r>
            <a:r>
              <a:rPr lang="zh-CN" altLang="en-US" sz="2000" dirty="0"/>
              <a:t>功能。</a:t>
            </a:r>
          </a:p>
        </p:txBody>
      </p:sp>
      <p:pic>
        <p:nvPicPr>
          <p:cNvPr id="4098" name="Picture 2" descr="线对间电阻不平衡">
            <a:extLst>
              <a:ext uri="{FF2B5EF4-FFF2-40B4-BE49-F238E27FC236}">
                <a16:creationId xmlns:a16="http://schemas.microsoft.com/office/drawing/2014/main" id="{5E2659F9-E197-172C-5B03-B3CBAA5C9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8676" y="520047"/>
            <a:ext cx="3798277" cy="117064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电阻">
            <a:extLst>
              <a:ext uri="{FF2B5EF4-FFF2-40B4-BE49-F238E27FC236}">
                <a16:creationId xmlns:a16="http://schemas.microsoft.com/office/drawing/2014/main" id="{888547B3-AE71-0B90-131A-DB3FA9D082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12" y="4160471"/>
            <a:ext cx="8452338" cy="176530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2P">
            <a:extLst>
              <a:ext uri="{FF2B5EF4-FFF2-40B4-BE49-F238E27FC236}">
                <a16:creationId xmlns:a16="http://schemas.microsoft.com/office/drawing/2014/main" id="{0C0744D8-83BA-DDF9-9CC4-448FBD78C6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9650" y="2143858"/>
            <a:ext cx="3467100" cy="46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922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2EFD75-B4A9-49FC-95E3-DAF7218502E6}"/>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D3C5073D-681B-4AB1-BB37-FF66726758F4}"/>
              </a:ext>
            </a:extLst>
          </p:cNvPr>
          <p:cNvSpPr>
            <a:spLocks noGrp="1"/>
          </p:cNvSpPr>
          <p:nvPr>
            <p:ph idx="1"/>
          </p:nvPr>
        </p:nvSpPr>
        <p:spPr/>
        <p:txBody>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15</a:t>
            </a:r>
            <a:r>
              <a:rPr lang="zh-CN" altLang="zh-CN" sz="1800" kern="100" dirty="0">
                <a:effectLst/>
                <a:latin typeface="Times New Roman" panose="02020603050405020304" pitchFamily="18" charset="0"/>
                <a:ea typeface="宋体" panose="02010600030101010101" pitchFamily="2" charset="-122"/>
              </a:rPr>
              <a:t>）传输不平衡</a:t>
            </a:r>
            <a:r>
              <a:rPr lang="en-US" altLang="zh-CN" sz="1800" kern="100" dirty="0">
                <a:effectLst/>
                <a:latin typeface="Times New Roman" panose="02020603050405020304" pitchFamily="18" charset="0"/>
                <a:ea typeface="宋体" panose="02010600030101010101" pitchFamily="2" charset="-122"/>
              </a:rPr>
              <a:t>TCL</a:t>
            </a:r>
            <a:r>
              <a:rPr lang="zh-CN" altLang="zh-CN" sz="1800" kern="100" dirty="0">
                <a:effectLst/>
                <a:latin typeface="Times New Roman" panose="02020603050405020304" pitchFamily="18" charset="0"/>
                <a:ea typeface="宋体" panose="02010600030101010101" pitchFamily="2" charset="-122"/>
              </a:rPr>
              <a:t>和</a:t>
            </a:r>
            <a:r>
              <a:rPr lang="en-US" altLang="zh-CN" sz="1800" kern="100" dirty="0">
                <a:effectLst/>
                <a:latin typeface="Times New Roman" panose="02020603050405020304" pitchFamily="18" charset="0"/>
                <a:ea typeface="宋体" panose="02010600030101010101" pitchFamily="2" charset="-122"/>
              </a:rPr>
              <a:t>ELTCTL</a:t>
            </a:r>
            <a:endParaRPr lang="zh-CN" altLang="zh-CN" sz="1800" kern="100" dirty="0">
              <a:effectLst/>
              <a:latin typeface="Times New Roman" panose="02020603050405020304" pitchFamily="18" charset="0"/>
              <a:ea typeface="宋体" panose="02010600030101010101" pitchFamily="2" charset="-122"/>
            </a:endParaRPr>
          </a:p>
          <a:p>
            <a:endParaRPr lang="zh-CN" altLang="en-US" dirty="0"/>
          </a:p>
        </p:txBody>
      </p:sp>
      <p:pic>
        <p:nvPicPr>
          <p:cNvPr id="5124" name="Picture 4">
            <a:extLst>
              <a:ext uri="{FF2B5EF4-FFF2-40B4-BE49-F238E27FC236}">
                <a16:creationId xmlns:a16="http://schemas.microsoft.com/office/drawing/2014/main" id="{16141610-2560-F3EE-48C5-46DF7FCC8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189984"/>
            <a:ext cx="7620000" cy="196215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5489E13F-430F-4178-5BD8-E6249BD80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8742" y="4360097"/>
            <a:ext cx="7591425" cy="2181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24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C29099-9B77-B2A3-F805-BACF3C7BDDD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196A18BC-FF46-0BE8-2480-69426804BBBF}"/>
              </a:ext>
            </a:extLst>
          </p:cNvPr>
          <p:cNvSpPr>
            <a:spLocks noGrp="1"/>
          </p:cNvSpPr>
          <p:nvPr>
            <p:ph idx="1"/>
          </p:nvPr>
        </p:nvSpPr>
        <p:spPr/>
        <p:txBody>
          <a:bodyPr/>
          <a:lstStyle/>
          <a:p>
            <a:r>
              <a:rPr lang="en-US" altLang="zh-CN" dirty="0"/>
              <a:t>TCL</a:t>
            </a:r>
            <a:r>
              <a:rPr lang="zh-CN" altLang="en-US" dirty="0"/>
              <a:t>测试和</a:t>
            </a:r>
            <a:r>
              <a:rPr lang="en-US" altLang="zh-CN" dirty="0"/>
              <a:t>ELTCTL</a:t>
            </a:r>
            <a:r>
              <a:rPr lang="zh-CN" altLang="en-US" dirty="0"/>
              <a:t>测试</a:t>
            </a:r>
          </a:p>
        </p:txBody>
      </p:sp>
      <p:pic>
        <p:nvPicPr>
          <p:cNvPr id="6146" name="Picture 2" descr="TCL">
            <a:extLst>
              <a:ext uri="{FF2B5EF4-FFF2-40B4-BE49-F238E27FC236}">
                <a16:creationId xmlns:a16="http://schemas.microsoft.com/office/drawing/2014/main" id="{06AA1F95-9C5B-8CD2-F75E-20D2DB0E4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79" y="2675290"/>
            <a:ext cx="5877877" cy="308000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ELTCTL">
            <a:extLst>
              <a:ext uri="{FF2B5EF4-FFF2-40B4-BE49-F238E27FC236}">
                <a16:creationId xmlns:a16="http://schemas.microsoft.com/office/drawing/2014/main" id="{7EC0F65D-A140-DBEC-F0B8-BE36014B5C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3568" y="2675290"/>
            <a:ext cx="5870567" cy="3080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456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763E8C-7CB6-40C0-B47F-BED247EF7CAF}"/>
              </a:ext>
            </a:extLst>
          </p:cNvPr>
          <p:cNvSpPr>
            <a:spLocks noGrp="1"/>
          </p:cNvSpPr>
          <p:nvPr>
            <p:ph type="title"/>
          </p:nvPr>
        </p:nvSpPr>
        <p:spPr/>
        <p:txBody>
          <a:bodyPr/>
          <a:lstStyle/>
          <a:p>
            <a:r>
              <a:rPr lang="zh-CN" altLang="en-US" dirty="0"/>
              <a:t>双绞线测试参数说明</a:t>
            </a:r>
          </a:p>
        </p:txBody>
      </p:sp>
      <p:sp>
        <p:nvSpPr>
          <p:cNvPr id="3" name="内容占位符 2">
            <a:extLst>
              <a:ext uri="{FF2B5EF4-FFF2-40B4-BE49-F238E27FC236}">
                <a16:creationId xmlns:a16="http://schemas.microsoft.com/office/drawing/2014/main" id="{469D748C-5352-4711-8A92-F96480BA25AC}"/>
              </a:ext>
            </a:extLst>
          </p:cNvPr>
          <p:cNvSpPr>
            <a:spLocks noGrp="1"/>
          </p:cNvSpPr>
          <p:nvPr>
            <p:ph idx="1"/>
          </p:nvPr>
        </p:nvSpPr>
        <p:spPr/>
        <p:txBody>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16</a:t>
            </a:r>
            <a:r>
              <a:rPr lang="zh-CN" altLang="zh-CN" sz="1800" kern="100" dirty="0">
                <a:effectLst/>
                <a:latin typeface="Times New Roman" panose="02020603050405020304" pitchFamily="18" charset="0"/>
                <a:ea typeface="宋体" panose="02010600030101010101" pitchFamily="2" charset="-122"/>
              </a:rPr>
              <a:t>）</a:t>
            </a:r>
            <a:r>
              <a:rPr lang="zh-CN" altLang="zh-CN" sz="1800" kern="0" dirty="0">
                <a:effectLst/>
                <a:latin typeface="Times New Roman" panose="02020603050405020304" pitchFamily="18" charset="0"/>
                <a:ea typeface="宋体" panose="02010600030101010101" pitchFamily="2" charset="-122"/>
              </a:rPr>
              <a:t>外部近端串音功率和（</a:t>
            </a:r>
            <a:r>
              <a:rPr lang="en-US" altLang="zh-CN" sz="1800" kern="0" dirty="0">
                <a:effectLst/>
                <a:latin typeface="Times New Roman" panose="02020603050405020304" pitchFamily="18" charset="0"/>
                <a:ea typeface="宋体" panose="02010600030101010101" pitchFamily="2" charset="-122"/>
              </a:rPr>
              <a:t>PS ANEXT</a:t>
            </a:r>
            <a:r>
              <a:rPr lang="zh-CN" altLang="zh-CN" sz="1800" kern="0" dirty="0">
                <a:effectLst/>
                <a:latin typeface="Times New Roman" panose="02020603050405020304" pitchFamily="18" charset="0"/>
                <a:ea typeface="宋体" panose="02010600030101010101" pitchFamily="2" charset="-122"/>
              </a:rPr>
              <a:t>）及外部衰减远端串音比功率和（</a:t>
            </a:r>
            <a:r>
              <a:rPr lang="en-US" altLang="zh-CN" sz="1800" kern="0" dirty="0">
                <a:effectLst/>
                <a:latin typeface="Times New Roman" panose="02020603050405020304" pitchFamily="18" charset="0"/>
                <a:ea typeface="宋体" panose="02010600030101010101" pitchFamily="2" charset="-122"/>
              </a:rPr>
              <a:t>PS AACR-F</a:t>
            </a:r>
            <a:r>
              <a:rPr lang="zh-CN" altLang="zh-CN" sz="1800" kern="0" dirty="0">
                <a:effectLst/>
                <a:latin typeface="Times New Roman" panose="02020603050405020304" pitchFamily="18" charset="0"/>
                <a:ea typeface="宋体" panose="02010600030101010101" pitchFamily="2" charset="-122"/>
              </a:rPr>
              <a:t>）</a:t>
            </a:r>
            <a:endParaRPr lang="zh-CN" altLang="zh-CN" sz="1800" kern="100" dirty="0">
              <a:effectLst/>
              <a:latin typeface="Times New Roman" panose="02020603050405020304" pitchFamily="18" charset="0"/>
              <a:ea typeface="宋体" panose="02010600030101010101" pitchFamily="2" charset="-122"/>
            </a:endParaRPr>
          </a:p>
          <a:p>
            <a:endParaRPr lang="zh-CN" altLang="en-US" dirty="0"/>
          </a:p>
        </p:txBody>
      </p:sp>
      <p:pic>
        <p:nvPicPr>
          <p:cNvPr id="24578" name="图片 10">
            <a:extLst>
              <a:ext uri="{FF2B5EF4-FFF2-40B4-BE49-F238E27FC236}">
                <a16:creationId xmlns:a16="http://schemas.microsoft.com/office/drawing/2014/main" id="{62587432-C16F-4515-9CCF-5DB128D9C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134" b="15115"/>
          <a:stretch>
            <a:fillRect/>
          </a:stretch>
        </p:blipFill>
        <p:spPr bwMode="auto">
          <a:xfrm>
            <a:off x="590690" y="3190259"/>
            <a:ext cx="5078926" cy="1958790"/>
          </a:xfrm>
          <a:prstGeom prst="rect">
            <a:avLst/>
          </a:prstGeom>
          <a:noFill/>
          <a:extLst>
            <a:ext uri="{909E8E84-426E-40DD-AFC4-6F175D3DCCD1}">
              <a14:hiddenFill xmlns:a14="http://schemas.microsoft.com/office/drawing/2010/main">
                <a:solidFill>
                  <a:srgbClr val="FFFFFF"/>
                </a:solidFill>
              </a14:hiddenFill>
            </a:ext>
          </a:extLst>
        </p:spPr>
      </p:pic>
      <p:pic>
        <p:nvPicPr>
          <p:cNvPr id="24579" name="图片 9">
            <a:extLst>
              <a:ext uri="{FF2B5EF4-FFF2-40B4-BE49-F238E27FC236}">
                <a16:creationId xmlns:a16="http://schemas.microsoft.com/office/drawing/2014/main" id="{2D1D76DE-1557-40FA-AF65-0B6685192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004"/>
          <a:stretch>
            <a:fillRect/>
          </a:stretch>
        </p:blipFill>
        <p:spPr bwMode="auto">
          <a:xfrm>
            <a:off x="6522386" y="2852907"/>
            <a:ext cx="5401053" cy="2296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613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4A1D9F-1275-4E70-9BD1-D6B8C25BFBFA}"/>
              </a:ext>
            </a:extLst>
          </p:cNvPr>
          <p:cNvSpPr>
            <a:spLocks noGrp="1"/>
          </p:cNvSpPr>
          <p:nvPr>
            <p:ph type="title"/>
          </p:nvPr>
        </p:nvSpPr>
        <p:spPr/>
        <p:txBody>
          <a:bodyPr/>
          <a:lstStyle/>
          <a:p>
            <a:r>
              <a:rPr lang="en-US" altLang="zh-CN" dirty="0"/>
              <a:t>2.2 </a:t>
            </a:r>
            <a:r>
              <a:rPr lang="zh-CN" altLang="en-US" dirty="0"/>
              <a:t>光纤测试标准和参数</a:t>
            </a:r>
          </a:p>
        </p:txBody>
      </p:sp>
      <p:sp>
        <p:nvSpPr>
          <p:cNvPr id="3" name="内容占位符 2">
            <a:extLst>
              <a:ext uri="{FF2B5EF4-FFF2-40B4-BE49-F238E27FC236}">
                <a16:creationId xmlns:a16="http://schemas.microsoft.com/office/drawing/2014/main" id="{5E4A5180-4505-4382-807D-CCA042782ED0}"/>
              </a:ext>
            </a:extLst>
          </p:cNvPr>
          <p:cNvSpPr>
            <a:spLocks noGrp="1"/>
          </p:cNvSpPr>
          <p:nvPr>
            <p:ph idx="1"/>
          </p:nvPr>
        </p:nvSpPr>
        <p:spPr/>
        <p:txBody>
          <a:bodyPr>
            <a:normAutofit/>
          </a:bodyPr>
          <a:lstStyle/>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光纤测试等级分为一级测试和二级测试两类</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1</a:t>
            </a:r>
            <a:r>
              <a:rPr lang="zh-CN" altLang="zh-CN" sz="1800" kern="100" dirty="0">
                <a:effectLst/>
                <a:latin typeface="Times New Roman" panose="02020603050405020304" pitchFamily="18" charset="0"/>
                <a:ea typeface="宋体" panose="02010600030101010101" pitchFamily="2" charset="-122"/>
              </a:rPr>
              <a:t>）一级测试</a:t>
            </a:r>
          </a:p>
          <a:p>
            <a:pPr lvl="1"/>
            <a:r>
              <a:rPr lang="zh-CN" altLang="zh-CN" sz="1400" kern="100" dirty="0">
                <a:effectLst/>
                <a:ea typeface="宋体" panose="02010600030101010101" pitchFamily="2" charset="-122"/>
                <a:cs typeface="Times New Roman" panose="02020603050405020304" pitchFamily="18" charset="0"/>
              </a:rPr>
              <a:t>①</a:t>
            </a:r>
            <a:r>
              <a:rPr lang="zh-CN" altLang="zh-CN" sz="1400" kern="100" dirty="0">
                <a:effectLst/>
                <a:ea typeface="Times New Roman" panose="02020603050405020304" pitchFamily="18" charset="0"/>
              </a:rPr>
              <a:t> </a:t>
            </a:r>
            <a:r>
              <a:rPr lang="zh-CN"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验证光纤长度；</a:t>
            </a:r>
            <a:endPar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lvl="1"/>
            <a:r>
              <a:rPr lang="zh-CN" altLang="zh-CN" sz="1400" kern="100" dirty="0">
                <a:effectLst/>
                <a:ea typeface="宋体" panose="02010600030101010101" pitchFamily="2" charset="-122"/>
                <a:cs typeface="Times New Roman" panose="02020603050405020304" pitchFamily="18" charset="0"/>
              </a:rPr>
              <a:t>② </a:t>
            </a:r>
            <a:r>
              <a:rPr lang="zh-CN"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验证极性；</a:t>
            </a:r>
            <a:endPar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lvl="1"/>
            <a:r>
              <a:rPr lang="zh-CN" altLang="zh-CN" sz="1400" kern="100" dirty="0">
                <a:effectLst/>
                <a:ea typeface="宋体" panose="02010600030101010101" pitchFamily="2" charset="-122"/>
                <a:cs typeface="Times New Roman" panose="02020603050405020304" pitchFamily="18" charset="0"/>
              </a:rPr>
              <a:t>③ </a:t>
            </a:r>
            <a:r>
              <a:rPr lang="zh-CN" altLang="zh-CN" sz="1400" kern="100" dirty="0">
                <a:effectLst/>
                <a:latin typeface="Times New Roman" panose="02020603050405020304" pitchFamily="18" charset="0"/>
                <a:ea typeface="宋体" panose="02010600030101010101" pitchFamily="2" charset="-122"/>
                <a:cs typeface="Times New Roman" panose="02020603050405020304" pitchFamily="18" charset="0"/>
              </a:rPr>
              <a:t>测量整个光纤链路的损耗，判断是否小于指定的损耗值。</a:t>
            </a:r>
            <a:endParaRPr lang="en-US" alt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800" kern="100" dirty="0">
                <a:latin typeface="Times New Roman" panose="02020603050405020304" pitchFamily="18" charset="0"/>
                <a:ea typeface="宋体" panose="02010600030101010101" pitchFamily="2" charset="-122"/>
              </a:rPr>
              <a:t>光纤损耗测试装置（</a:t>
            </a:r>
            <a:r>
              <a:rPr lang="en-US" altLang="zh-CN" sz="1800" kern="100" dirty="0">
                <a:latin typeface="Times New Roman" panose="02020603050405020304" pitchFamily="18" charset="0"/>
                <a:ea typeface="宋体" panose="02010600030101010101" pitchFamily="2" charset="-122"/>
              </a:rPr>
              <a:t>Optical Loss Test Set</a:t>
            </a:r>
            <a:r>
              <a:rPr lang="zh-CN" altLang="en-US" sz="1800" kern="100" dirty="0">
                <a:latin typeface="Times New Roman" panose="02020603050405020304" pitchFamily="18" charset="0"/>
                <a:ea typeface="宋体" panose="02010600030101010101" pitchFamily="2" charset="-122"/>
              </a:rPr>
              <a:t>，</a:t>
            </a:r>
            <a:r>
              <a:rPr lang="en-US" altLang="zh-CN" sz="1800" kern="100" dirty="0">
                <a:latin typeface="Times New Roman" panose="02020603050405020304" pitchFamily="18" charset="0"/>
                <a:ea typeface="宋体" panose="02010600030101010101" pitchFamily="2" charset="-122"/>
              </a:rPr>
              <a:t>OLTS</a:t>
            </a:r>
            <a:r>
              <a:rPr lang="zh-CN" altLang="en-US" sz="1800" kern="100" dirty="0">
                <a:latin typeface="Times New Roman" panose="02020603050405020304" pitchFamily="18" charset="0"/>
                <a:ea typeface="宋体" panose="02010600030101010101" pitchFamily="2" charset="-122"/>
              </a:rPr>
              <a:t>）</a:t>
            </a:r>
            <a:endParaRPr lang="en-US" altLang="zh-CN" sz="1800" kern="100" dirty="0">
              <a:latin typeface="Times New Roman" panose="02020603050405020304" pitchFamily="18" charset="0"/>
              <a:ea typeface="宋体" panose="02010600030101010101" pitchFamily="2" charset="-122"/>
            </a:endParaRPr>
          </a:p>
          <a:p>
            <a:pPr lvl="1"/>
            <a:endParaRPr lang="en-US" altLang="zh-CN" dirty="0"/>
          </a:p>
          <a:p>
            <a:pPr marL="457200" lvl="1" indent="0">
              <a:buNone/>
            </a:pPr>
            <a:endParaRPr lang="en-US" altLang="zh-CN" dirty="0"/>
          </a:p>
        </p:txBody>
      </p:sp>
      <p:pic>
        <p:nvPicPr>
          <p:cNvPr id="9218" name="Picture 2" descr="Certifiber Pro">
            <a:extLst>
              <a:ext uri="{FF2B5EF4-FFF2-40B4-BE49-F238E27FC236}">
                <a16:creationId xmlns:a16="http://schemas.microsoft.com/office/drawing/2014/main" id="{0B394273-93A6-F2D9-8BA8-6D2FCAC70F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0852" y="1312985"/>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fp screen">
            <a:extLst>
              <a:ext uri="{FF2B5EF4-FFF2-40B4-BE49-F238E27FC236}">
                <a16:creationId xmlns:a16="http://schemas.microsoft.com/office/drawing/2014/main" id="{D7ADE6C4-8934-E9C3-AC08-4BA71E1CF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7002" y="1312985"/>
            <a:ext cx="19050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643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41B7AA-41AF-1FC2-1101-8D523FBC4C2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10104C9-9A77-E3F8-9015-9E6B016C240D}"/>
              </a:ext>
            </a:extLst>
          </p:cNvPr>
          <p:cNvSpPr>
            <a:spLocks noGrp="1"/>
          </p:cNvSpPr>
          <p:nvPr>
            <p:ph idx="1"/>
          </p:nvPr>
        </p:nvSpPr>
        <p:spPr/>
        <p:txBody>
          <a:bodyPr/>
          <a:lstStyle/>
          <a:p>
            <a:pPr marL="228600" marR="0" lvl="0" indent="269875" algn="just" defTabSz="914400" rtl="0" eaLnBrk="1" fontAlgn="auto" latinLnBrk="0" hangingPunct="1">
              <a:lnSpc>
                <a:spcPts val="1500"/>
              </a:lnSpc>
              <a:spcBef>
                <a:spcPts val="1000"/>
              </a:spcBef>
              <a:spcAft>
                <a:spcPts val="0"/>
              </a:spcAft>
              <a:buClrTx/>
              <a:buSzTx/>
              <a:buFont typeface="Arial" panose="020B0604020202020204" pitchFamily="34" charset="0"/>
              <a:buChar char="•"/>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2</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）二级测试</a:t>
            </a:r>
          </a:p>
          <a:p>
            <a:pPr marL="228600" marR="0" lvl="0" indent="269875" algn="just" defTabSz="914400" rtl="0" eaLnBrk="1" fontAlgn="auto" latinLnBrk="0" hangingPunct="1">
              <a:lnSpc>
                <a:spcPts val="1500"/>
              </a:lnSpc>
              <a:spcBef>
                <a:spcPts val="1000"/>
              </a:spcBef>
              <a:spcAft>
                <a:spcPts val="0"/>
              </a:spcAft>
              <a:buClrTx/>
              <a:buSzTx/>
              <a:buFont typeface="Arial" panose="020B0604020202020204" pitchFamily="34" charset="0"/>
              <a:buChar char="•"/>
              <a:tabLst/>
              <a:defRPr/>
            </a:pP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二级测试为一级测试加上</a:t>
            </a:r>
            <a:r>
              <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OTDR</a:t>
            </a: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Optical Time Domain Reflectometer</a:t>
            </a: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，光时域反射计）</a:t>
            </a:r>
            <a:r>
              <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Trace</a:t>
            </a: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曲线和事件判断。</a:t>
            </a:r>
            <a:r>
              <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OTDR</a:t>
            </a: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测试可以检测插入损耗、连接器反射、熔接点位置、意外损耗事件等，判断安装质量，而这些在</a:t>
            </a:r>
            <a:r>
              <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OLTS</a:t>
            </a: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测试中是无法获得的。</a:t>
            </a:r>
          </a:p>
          <a:p>
            <a:pPr marL="228600" marR="0" lvl="0" indent="269875" algn="just" defTabSz="914400" rtl="0" eaLnBrk="1" fontAlgn="auto" latinLnBrk="0" hangingPunct="1">
              <a:lnSpc>
                <a:spcPts val="1500"/>
              </a:lnSpc>
              <a:spcBef>
                <a:spcPts val="1000"/>
              </a:spcBef>
              <a:spcAft>
                <a:spcPts val="0"/>
              </a:spcAft>
              <a:buClrTx/>
              <a:buSzTx/>
              <a:buFont typeface="Arial" panose="020B0604020202020204" pitchFamily="34" charset="0"/>
              <a:buChar char="•"/>
              <a:tabLst/>
              <a:defRPr/>
            </a:pP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二级测试的内容包括：</a:t>
            </a:r>
            <a:endPar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a:p>
            <a:pPr marL="228600" marR="0" lvl="0" indent="269875" algn="just" defTabSz="914400" rtl="0" eaLnBrk="1" fontAlgn="auto" latinLnBrk="0" hangingPunct="1">
              <a:lnSpc>
                <a:spcPts val="1500"/>
              </a:lnSpc>
              <a:spcBef>
                <a:spcPts val="1000"/>
              </a:spcBef>
              <a:spcAft>
                <a:spcPts val="0"/>
              </a:spcAft>
              <a:buClrTx/>
              <a:buSzTx/>
              <a:buFont typeface="Arial" panose="020B0604020202020204" pitchFamily="34" charset="0"/>
              <a:buChar char="•"/>
              <a:tabLst/>
              <a:defRPr/>
            </a:pP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① 验证光纤长度；</a:t>
            </a:r>
            <a:endPar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a:p>
            <a:pPr marL="228600" marR="0" lvl="0" indent="269875" algn="just" defTabSz="914400" rtl="0" eaLnBrk="1" fontAlgn="auto" latinLnBrk="0" hangingPunct="1">
              <a:lnSpc>
                <a:spcPts val="1500"/>
              </a:lnSpc>
              <a:spcBef>
                <a:spcPts val="1000"/>
              </a:spcBef>
              <a:spcAft>
                <a:spcPts val="0"/>
              </a:spcAft>
              <a:buClrTx/>
              <a:buSzTx/>
              <a:buFont typeface="Arial" panose="020B0604020202020204" pitchFamily="34" charset="0"/>
              <a:buChar char="•"/>
              <a:tabLst/>
              <a:defRPr/>
            </a:pP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② 验证极性；</a:t>
            </a:r>
            <a:endPar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a:p>
            <a:pPr marL="228600" marR="0" lvl="0" indent="269875" algn="just" defTabSz="914400" rtl="0" eaLnBrk="1" fontAlgn="auto" latinLnBrk="0" hangingPunct="1">
              <a:lnSpc>
                <a:spcPts val="1500"/>
              </a:lnSpc>
              <a:spcBef>
                <a:spcPts val="1000"/>
              </a:spcBef>
              <a:spcAft>
                <a:spcPts val="0"/>
              </a:spcAft>
              <a:buClrTx/>
              <a:buSzTx/>
              <a:buFont typeface="Arial" panose="020B0604020202020204" pitchFamily="34" charset="0"/>
              <a:buChar char="•"/>
              <a:tabLst/>
              <a:defRPr/>
            </a:pP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③ 损耗；</a:t>
            </a:r>
            <a:endPar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a:p>
            <a:pPr marL="228600" marR="0" lvl="0" indent="269875" algn="just" defTabSz="914400" rtl="0" eaLnBrk="1" fontAlgn="auto" latinLnBrk="0" hangingPunct="1">
              <a:lnSpc>
                <a:spcPts val="1500"/>
              </a:lnSpc>
              <a:spcBef>
                <a:spcPts val="1000"/>
              </a:spcBef>
              <a:spcAft>
                <a:spcPts val="0"/>
              </a:spcAft>
              <a:buClrTx/>
              <a:buSzTx/>
              <a:buFont typeface="Arial" panose="020B0604020202020204" pitchFamily="34" charset="0"/>
              <a:buChar char="•"/>
              <a:tabLst/>
              <a:defRPr/>
            </a:pP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④ </a:t>
            </a:r>
            <a:r>
              <a:rPr kumimoji="0" lang="en-US"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OTDR Trace</a:t>
            </a:r>
            <a:r>
              <a:rPr kumimoji="0" lang="zh-CN" altLang="zh-CN" sz="1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曲线图和事</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件。</a:t>
            </a:r>
          </a:p>
          <a:p>
            <a:endParaRPr lang="zh-CN" altLang="en-US" dirty="0"/>
          </a:p>
        </p:txBody>
      </p:sp>
      <p:pic>
        <p:nvPicPr>
          <p:cNvPr id="10242" name="Picture 2" descr="Optifiber Pro">
            <a:extLst>
              <a:ext uri="{FF2B5EF4-FFF2-40B4-BE49-F238E27FC236}">
                <a16:creationId xmlns:a16="http://schemas.microsoft.com/office/drawing/2014/main" id="{4C12CD4A-1EE6-96AE-317B-88094FCFB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2934922"/>
            <a:ext cx="190500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OFP screen 1">
            <a:extLst>
              <a:ext uri="{FF2B5EF4-FFF2-40B4-BE49-F238E27FC236}">
                <a16:creationId xmlns:a16="http://schemas.microsoft.com/office/drawing/2014/main" id="{1F7CC85A-77D3-4980-C732-CDE2ADD40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975" y="2934922"/>
            <a:ext cx="1905001"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OFP screen 2">
            <a:extLst>
              <a:ext uri="{FF2B5EF4-FFF2-40B4-BE49-F238E27FC236}">
                <a16:creationId xmlns:a16="http://schemas.microsoft.com/office/drawing/2014/main" id="{0E109C6E-8DF9-0CBB-E0D1-351ED9951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1076" y="2934922"/>
            <a:ext cx="19050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428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A9A87E-D2CF-B930-3B3A-A1CDA2C584D9}"/>
              </a:ext>
            </a:extLst>
          </p:cNvPr>
          <p:cNvSpPr>
            <a:spLocks noGrp="1"/>
          </p:cNvSpPr>
          <p:nvPr>
            <p:ph type="title"/>
          </p:nvPr>
        </p:nvSpPr>
        <p:spPr/>
        <p:txBody>
          <a:bodyPr/>
          <a:lstStyle/>
          <a:p>
            <a:r>
              <a:rPr lang="zh-CN" altLang="en-US" dirty="0"/>
              <a:t>链路的损耗定义和计算</a:t>
            </a:r>
          </a:p>
        </p:txBody>
      </p:sp>
      <p:sp>
        <p:nvSpPr>
          <p:cNvPr id="3" name="内容占位符 2">
            <a:extLst>
              <a:ext uri="{FF2B5EF4-FFF2-40B4-BE49-F238E27FC236}">
                <a16:creationId xmlns:a16="http://schemas.microsoft.com/office/drawing/2014/main" id="{C13C3445-F26D-FE1D-CFFE-E53735938767}"/>
              </a:ext>
            </a:extLst>
          </p:cNvPr>
          <p:cNvSpPr>
            <a:spLocks noGrp="1"/>
          </p:cNvSpPr>
          <p:nvPr>
            <p:ph idx="1"/>
          </p:nvPr>
        </p:nvSpPr>
        <p:spPr/>
        <p:txBody>
          <a:bodyPr>
            <a:normAutofit fontScale="77500" lnSpcReduction="20000"/>
          </a:bodyPr>
          <a:lstStyle/>
          <a:p>
            <a:pPr marL="0" indent="0" algn="l">
              <a:buNone/>
            </a:pPr>
            <a:r>
              <a:rPr lang="zh-CN" altLang="en-US" b="0" i="0" dirty="0">
                <a:solidFill>
                  <a:srgbClr val="1D2125"/>
                </a:solidFill>
                <a:effectLst/>
                <a:latin typeface="-apple-system"/>
              </a:rPr>
              <a:t>根据</a:t>
            </a:r>
            <a:r>
              <a:rPr lang="en-US" altLang="zh-CN" b="0" i="0" dirty="0">
                <a:solidFill>
                  <a:srgbClr val="1D2125"/>
                </a:solidFill>
                <a:effectLst/>
                <a:latin typeface="-apple-system"/>
              </a:rPr>
              <a:t>ANSI/TIA 568.3-D</a:t>
            </a:r>
            <a:r>
              <a:rPr lang="zh-CN" altLang="en-US" b="0" i="0" dirty="0">
                <a:solidFill>
                  <a:srgbClr val="1D2125"/>
                </a:solidFill>
                <a:effectLst/>
                <a:latin typeface="-apple-system"/>
              </a:rPr>
              <a:t>中的定义，光纤损耗由光纤链路、跳线和连接器损耗构成。链路的损耗定义为：</a:t>
            </a:r>
          </a:p>
          <a:p>
            <a:pPr algn="l"/>
            <a:r>
              <a:rPr lang="zh-CN" altLang="en-US" b="0" i="0" dirty="0">
                <a:solidFill>
                  <a:srgbClr val="1D2125"/>
                </a:solidFill>
                <a:effectLst/>
                <a:latin typeface="-apple-system"/>
              </a:rPr>
              <a:t>光纤链路损耗（</a:t>
            </a:r>
            <a:r>
              <a:rPr lang="en-US" altLang="zh-CN" b="0" i="0" dirty="0">
                <a:solidFill>
                  <a:srgbClr val="1D2125"/>
                </a:solidFill>
                <a:effectLst/>
                <a:latin typeface="-apple-system"/>
              </a:rPr>
              <a:t>Link Attenuation</a:t>
            </a:r>
            <a:r>
              <a:rPr lang="zh-CN" altLang="en-US" b="0" i="0" dirty="0">
                <a:solidFill>
                  <a:srgbClr val="1D2125"/>
                </a:solidFill>
                <a:effectLst/>
                <a:latin typeface="-apple-system"/>
              </a:rPr>
              <a:t>）</a:t>
            </a:r>
            <a:r>
              <a:rPr lang="en-US" altLang="zh-CN" b="0" i="0" dirty="0">
                <a:solidFill>
                  <a:srgbClr val="1D2125"/>
                </a:solidFill>
                <a:effectLst/>
                <a:latin typeface="-apple-system"/>
              </a:rPr>
              <a:t>=</a:t>
            </a:r>
            <a:r>
              <a:rPr lang="zh-CN" altLang="en-US" b="0" i="0" dirty="0">
                <a:solidFill>
                  <a:srgbClr val="1D2125"/>
                </a:solidFill>
                <a:effectLst/>
                <a:latin typeface="-apple-system"/>
              </a:rPr>
              <a:t>光纤本身损耗（</a:t>
            </a:r>
            <a:r>
              <a:rPr lang="en-US" altLang="zh-CN" b="0" i="0" dirty="0" err="1">
                <a:solidFill>
                  <a:srgbClr val="1D2125"/>
                </a:solidFill>
                <a:effectLst/>
                <a:latin typeface="-apple-system"/>
              </a:rPr>
              <a:t>Cable_Attn</a:t>
            </a:r>
            <a:r>
              <a:rPr lang="zh-CN" altLang="en-US" b="0" i="0" dirty="0">
                <a:solidFill>
                  <a:srgbClr val="1D2125"/>
                </a:solidFill>
                <a:effectLst/>
                <a:latin typeface="-apple-system"/>
              </a:rPr>
              <a:t>）</a:t>
            </a:r>
            <a:r>
              <a:rPr lang="en-US" altLang="zh-CN" b="0" i="0" dirty="0">
                <a:solidFill>
                  <a:srgbClr val="1D2125"/>
                </a:solidFill>
                <a:effectLst/>
                <a:latin typeface="-apple-system"/>
              </a:rPr>
              <a:t>+</a:t>
            </a:r>
            <a:r>
              <a:rPr lang="zh-CN" altLang="en-US" b="0" i="0" dirty="0">
                <a:solidFill>
                  <a:srgbClr val="1D2125"/>
                </a:solidFill>
                <a:effectLst/>
                <a:latin typeface="-apple-system"/>
              </a:rPr>
              <a:t>连接器总损耗（</a:t>
            </a:r>
            <a:r>
              <a:rPr lang="en-US" altLang="zh-CN" b="0" i="0" dirty="0">
                <a:solidFill>
                  <a:srgbClr val="1D2125"/>
                </a:solidFill>
                <a:effectLst/>
                <a:latin typeface="-apple-system"/>
              </a:rPr>
              <a:t>Connector_ Attn</a:t>
            </a:r>
            <a:r>
              <a:rPr lang="zh-CN" altLang="en-US" b="0" i="0" dirty="0">
                <a:solidFill>
                  <a:srgbClr val="1D2125"/>
                </a:solidFill>
                <a:effectLst/>
                <a:latin typeface="-apple-system"/>
              </a:rPr>
              <a:t>）</a:t>
            </a:r>
            <a:r>
              <a:rPr lang="en-US" altLang="zh-CN" b="0" i="0" dirty="0">
                <a:solidFill>
                  <a:srgbClr val="1D2125"/>
                </a:solidFill>
                <a:effectLst/>
                <a:latin typeface="-apple-system"/>
              </a:rPr>
              <a:t>+</a:t>
            </a:r>
            <a:r>
              <a:rPr lang="zh-CN" altLang="en-US" b="0" i="0" dirty="0">
                <a:solidFill>
                  <a:srgbClr val="1D2125"/>
                </a:solidFill>
                <a:effectLst/>
                <a:latin typeface="-apple-system"/>
              </a:rPr>
              <a:t>熔接点总损耗（</a:t>
            </a:r>
            <a:r>
              <a:rPr lang="en-US" altLang="zh-CN" b="0" i="0" dirty="0" err="1">
                <a:solidFill>
                  <a:srgbClr val="1D2125"/>
                </a:solidFill>
                <a:effectLst/>
                <a:latin typeface="-apple-system"/>
              </a:rPr>
              <a:t>Splice_Attn</a:t>
            </a:r>
            <a:r>
              <a:rPr lang="zh-CN" altLang="en-US" b="0" i="0" dirty="0">
                <a:solidFill>
                  <a:srgbClr val="1D2125"/>
                </a:solidFill>
                <a:effectLst/>
                <a:latin typeface="-apple-system"/>
              </a:rPr>
              <a:t>）</a:t>
            </a:r>
          </a:p>
          <a:p>
            <a:pPr algn="l"/>
            <a:endParaRPr lang="en-US" altLang="zh-CN" b="0" i="0" dirty="0">
              <a:solidFill>
                <a:srgbClr val="1D2125"/>
              </a:solidFill>
              <a:effectLst/>
              <a:latin typeface="-apple-system"/>
            </a:endParaRPr>
          </a:p>
          <a:p>
            <a:pPr marL="0" indent="0" algn="l">
              <a:buNone/>
            </a:pPr>
            <a:r>
              <a:rPr lang="zh-CN" altLang="en-US" b="0" i="0" dirty="0">
                <a:solidFill>
                  <a:srgbClr val="1D2125"/>
                </a:solidFill>
                <a:effectLst/>
                <a:latin typeface="-apple-system"/>
              </a:rPr>
              <a:t>说明：</a:t>
            </a:r>
          </a:p>
          <a:p>
            <a:pPr algn="l"/>
            <a:r>
              <a:rPr lang="zh-CN" altLang="en-US" b="0" i="0" dirty="0">
                <a:solidFill>
                  <a:srgbClr val="1D2125"/>
                </a:solidFill>
                <a:effectLst/>
                <a:latin typeface="-apple-system"/>
              </a:rPr>
              <a:t>光纤本身损耗（</a:t>
            </a:r>
            <a:r>
              <a:rPr lang="en-US" altLang="zh-CN" b="0" i="0" dirty="0">
                <a:solidFill>
                  <a:srgbClr val="1D2125"/>
                </a:solidFill>
                <a:effectLst/>
                <a:latin typeface="-apple-system"/>
              </a:rPr>
              <a:t>dB</a:t>
            </a:r>
            <a:r>
              <a:rPr lang="zh-CN" altLang="en-US" b="0" i="0" dirty="0">
                <a:solidFill>
                  <a:srgbClr val="1D2125"/>
                </a:solidFill>
                <a:effectLst/>
                <a:latin typeface="-apple-system"/>
              </a:rPr>
              <a:t>）</a:t>
            </a:r>
            <a:r>
              <a:rPr lang="en-US" altLang="zh-CN" b="0" i="0" dirty="0">
                <a:solidFill>
                  <a:srgbClr val="1D2125"/>
                </a:solidFill>
                <a:effectLst/>
                <a:latin typeface="-apple-system"/>
              </a:rPr>
              <a:t>=</a:t>
            </a:r>
            <a:r>
              <a:rPr lang="zh-CN" altLang="en-US" b="0" i="0" dirty="0">
                <a:solidFill>
                  <a:srgbClr val="1D2125"/>
                </a:solidFill>
                <a:effectLst/>
                <a:latin typeface="-apple-system"/>
              </a:rPr>
              <a:t>损耗系数（</a:t>
            </a:r>
            <a:r>
              <a:rPr lang="en-US" altLang="zh-CN" b="0" i="0" dirty="0">
                <a:solidFill>
                  <a:srgbClr val="1D2125"/>
                </a:solidFill>
                <a:effectLst/>
                <a:latin typeface="-apple-system"/>
              </a:rPr>
              <a:t>dB/km</a:t>
            </a:r>
            <a:r>
              <a:rPr lang="zh-CN" altLang="en-US" b="0" i="0" dirty="0">
                <a:solidFill>
                  <a:srgbClr val="1D2125"/>
                </a:solidFill>
                <a:effectLst/>
                <a:latin typeface="-apple-system"/>
              </a:rPr>
              <a:t>）</a:t>
            </a:r>
            <a:r>
              <a:rPr lang="en-US" altLang="zh-CN" b="0" i="0" dirty="0">
                <a:solidFill>
                  <a:srgbClr val="1D2125"/>
                </a:solidFill>
                <a:effectLst/>
                <a:latin typeface="-apple-system"/>
              </a:rPr>
              <a:t>x </a:t>
            </a:r>
            <a:r>
              <a:rPr lang="zh-CN" altLang="en-US" b="0" i="0" dirty="0">
                <a:solidFill>
                  <a:srgbClr val="1D2125"/>
                </a:solidFill>
                <a:effectLst/>
                <a:latin typeface="-apple-system"/>
              </a:rPr>
              <a:t>长度（</a:t>
            </a:r>
            <a:r>
              <a:rPr lang="en-US" altLang="zh-CN" b="0" i="0" dirty="0">
                <a:solidFill>
                  <a:srgbClr val="1D2125"/>
                </a:solidFill>
                <a:effectLst/>
                <a:latin typeface="-apple-system"/>
              </a:rPr>
              <a:t>km</a:t>
            </a:r>
            <a:r>
              <a:rPr lang="zh-CN" altLang="en-US" b="0" i="0" dirty="0">
                <a:solidFill>
                  <a:srgbClr val="1D2125"/>
                </a:solidFill>
                <a:effectLst/>
                <a:latin typeface="-apple-system"/>
              </a:rPr>
              <a:t>）。</a:t>
            </a:r>
          </a:p>
          <a:p>
            <a:pPr algn="l"/>
            <a:r>
              <a:rPr lang="zh-CN" altLang="en-US" b="0" i="0" dirty="0">
                <a:solidFill>
                  <a:srgbClr val="1D2125"/>
                </a:solidFill>
                <a:effectLst/>
                <a:latin typeface="-apple-system"/>
              </a:rPr>
              <a:t>连接器总损耗（</a:t>
            </a:r>
            <a:r>
              <a:rPr lang="en-US" altLang="zh-CN" b="0" i="0" dirty="0">
                <a:solidFill>
                  <a:srgbClr val="1D2125"/>
                </a:solidFill>
                <a:effectLst/>
                <a:latin typeface="-apple-system"/>
              </a:rPr>
              <a:t>dB</a:t>
            </a:r>
            <a:r>
              <a:rPr lang="zh-CN" altLang="en-US" b="0" i="0" dirty="0">
                <a:solidFill>
                  <a:srgbClr val="1D2125"/>
                </a:solidFill>
                <a:effectLst/>
                <a:latin typeface="-apple-system"/>
              </a:rPr>
              <a:t>）</a:t>
            </a:r>
            <a:r>
              <a:rPr lang="en-US" altLang="zh-CN" b="0" i="0" dirty="0">
                <a:solidFill>
                  <a:srgbClr val="1D2125"/>
                </a:solidFill>
                <a:effectLst/>
                <a:latin typeface="-apple-system"/>
              </a:rPr>
              <a:t>=</a:t>
            </a:r>
            <a:r>
              <a:rPr lang="zh-CN" altLang="en-US" b="0" i="0" dirty="0">
                <a:solidFill>
                  <a:srgbClr val="1D2125"/>
                </a:solidFill>
                <a:effectLst/>
                <a:latin typeface="-apple-system"/>
              </a:rPr>
              <a:t>连接器数量 </a:t>
            </a:r>
            <a:r>
              <a:rPr lang="en-US" altLang="zh-CN" dirty="0">
                <a:solidFill>
                  <a:srgbClr val="1D2125"/>
                </a:solidFill>
                <a:latin typeface="-apple-system"/>
              </a:rPr>
              <a:t>x </a:t>
            </a:r>
            <a:r>
              <a:rPr lang="zh-CN" altLang="en-US" b="0" i="0" dirty="0">
                <a:solidFill>
                  <a:srgbClr val="1D2125"/>
                </a:solidFill>
                <a:effectLst/>
                <a:latin typeface="-apple-system"/>
              </a:rPr>
              <a:t>单个连接器的损耗（</a:t>
            </a:r>
            <a:r>
              <a:rPr lang="en-US" altLang="zh-CN" b="0" i="0" dirty="0">
                <a:solidFill>
                  <a:srgbClr val="1D2125"/>
                </a:solidFill>
                <a:effectLst/>
                <a:latin typeface="-apple-system"/>
              </a:rPr>
              <a:t>dB</a:t>
            </a:r>
            <a:r>
              <a:rPr lang="zh-CN" altLang="en-US" b="0" i="0" dirty="0">
                <a:solidFill>
                  <a:srgbClr val="1D2125"/>
                </a:solidFill>
                <a:effectLst/>
                <a:latin typeface="-apple-system"/>
              </a:rPr>
              <a:t>），其中，单个连接器允许的最大损耗为</a:t>
            </a:r>
            <a:r>
              <a:rPr lang="en-US" altLang="zh-CN" b="0" i="0" dirty="0">
                <a:solidFill>
                  <a:srgbClr val="1D2125"/>
                </a:solidFill>
                <a:effectLst/>
                <a:latin typeface="-apple-system"/>
              </a:rPr>
              <a:t>0.75dB</a:t>
            </a:r>
            <a:r>
              <a:rPr lang="zh-CN" altLang="en-US" b="0" i="0" dirty="0">
                <a:solidFill>
                  <a:srgbClr val="1D2125"/>
                </a:solidFill>
                <a:effectLst/>
                <a:latin typeface="-apple-system"/>
              </a:rPr>
              <a:t>。</a:t>
            </a:r>
          </a:p>
          <a:p>
            <a:pPr algn="l"/>
            <a:r>
              <a:rPr lang="zh-CN" altLang="en-US" b="0" i="0" dirty="0">
                <a:solidFill>
                  <a:srgbClr val="1D2125"/>
                </a:solidFill>
                <a:effectLst/>
                <a:latin typeface="-apple-system"/>
              </a:rPr>
              <a:t>熔接点总损耗（</a:t>
            </a:r>
            <a:r>
              <a:rPr lang="en-US" altLang="zh-CN" b="0" i="0" dirty="0">
                <a:solidFill>
                  <a:srgbClr val="1D2125"/>
                </a:solidFill>
                <a:effectLst/>
                <a:latin typeface="-apple-system"/>
              </a:rPr>
              <a:t>dB</a:t>
            </a:r>
            <a:r>
              <a:rPr lang="zh-CN" altLang="en-US" b="0" i="0" dirty="0">
                <a:solidFill>
                  <a:srgbClr val="1D2125"/>
                </a:solidFill>
                <a:effectLst/>
                <a:latin typeface="-apple-system"/>
              </a:rPr>
              <a:t>）</a:t>
            </a:r>
            <a:r>
              <a:rPr lang="en-US" altLang="zh-CN" b="0" i="0" dirty="0">
                <a:solidFill>
                  <a:srgbClr val="1D2125"/>
                </a:solidFill>
                <a:effectLst/>
                <a:latin typeface="-apple-system"/>
              </a:rPr>
              <a:t>=</a:t>
            </a:r>
            <a:r>
              <a:rPr lang="zh-CN" altLang="en-US" b="0" i="0" dirty="0">
                <a:solidFill>
                  <a:srgbClr val="1D2125"/>
                </a:solidFill>
                <a:effectLst/>
                <a:latin typeface="-apple-system"/>
              </a:rPr>
              <a:t>熔接点数量 </a:t>
            </a:r>
            <a:r>
              <a:rPr lang="en-US" altLang="zh-CN" dirty="0">
                <a:solidFill>
                  <a:srgbClr val="1D2125"/>
                </a:solidFill>
                <a:latin typeface="-apple-system"/>
              </a:rPr>
              <a:t>x </a:t>
            </a:r>
            <a:r>
              <a:rPr lang="zh-CN" altLang="en-US" b="0" i="0" dirty="0">
                <a:solidFill>
                  <a:srgbClr val="1D2125"/>
                </a:solidFill>
                <a:effectLst/>
                <a:latin typeface="-apple-system"/>
              </a:rPr>
              <a:t>单个熔接点的损耗，其中，单个熔接点允许的最大损耗为</a:t>
            </a:r>
            <a:r>
              <a:rPr lang="en-US" altLang="zh-CN" b="0" i="0" dirty="0">
                <a:solidFill>
                  <a:srgbClr val="1D2125"/>
                </a:solidFill>
                <a:effectLst/>
                <a:latin typeface="-apple-system"/>
              </a:rPr>
              <a:t>0.3dB</a:t>
            </a:r>
            <a:r>
              <a:rPr lang="zh-CN" altLang="en-US" b="0" i="0" dirty="0">
                <a:solidFill>
                  <a:srgbClr val="1D2125"/>
                </a:solidFill>
                <a:effectLst/>
                <a:latin typeface="-apple-system"/>
              </a:rPr>
              <a:t>。</a:t>
            </a:r>
          </a:p>
          <a:p>
            <a:pPr marL="0" indent="0" algn="l">
              <a:buNone/>
            </a:pPr>
            <a:r>
              <a:rPr lang="zh-CN" altLang="en-US" b="0" i="0" dirty="0">
                <a:solidFill>
                  <a:srgbClr val="1D2125"/>
                </a:solidFill>
                <a:effectLst/>
                <a:latin typeface="-apple-system"/>
              </a:rPr>
              <a:t>如果一根长度为</a:t>
            </a:r>
            <a:r>
              <a:rPr lang="en-US" altLang="zh-CN" b="0" i="0" dirty="0">
                <a:solidFill>
                  <a:srgbClr val="1D2125"/>
                </a:solidFill>
                <a:effectLst/>
                <a:latin typeface="-apple-system"/>
              </a:rPr>
              <a:t>200m</a:t>
            </a:r>
            <a:r>
              <a:rPr lang="zh-CN" altLang="en-US" b="0" i="0" dirty="0">
                <a:solidFill>
                  <a:srgbClr val="1D2125"/>
                </a:solidFill>
                <a:effectLst/>
                <a:latin typeface="-apple-system"/>
              </a:rPr>
              <a:t>的多模光纤有两个连接器，工作波长为</a:t>
            </a:r>
            <a:r>
              <a:rPr lang="en-US" altLang="zh-CN" b="0" i="0" dirty="0">
                <a:solidFill>
                  <a:srgbClr val="1D2125"/>
                </a:solidFill>
                <a:effectLst/>
                <a:latin typeface="-apple-system"/>
              </a:rPr>
              <a:t>850nm</a:t>
            </a:r>
            <a:r>
              <a:rPr lang="zh-CN" altLang="en-US" b="0" i="0" dirty="0">
                <a:solidFill>
                  <a:srgbClr val="1D2125"/>
                </a:solidFill>
                <a:effectLst/>
                <a:latin typeface="-apple-system"/>
              </a:rPr>
              <a:t>，依据</a:t>
            </a:r>
            <a:r>
              <a:rPr lang="en-US" altLang="zh-CN" b="0" i="0" dirty="0">
                <a:solidFill>
                  <a:srgbClr val="1D2125"/>
                </a:solidFill>
                <a:effectLst/>
                <a:latin typeface="-apple-system"/>
              </a:rPr>
              <a:t>ANSI/TIA 568.3-D</a:t>
            </a:r>
            <a:r>
              <a:rPr lang="zh-CN" altLang="en-US" b="0" i="0" dirty="0">
                <a:solidFill>
                  <a:srgbClr val="1D2125"/>
                </a:solidFill>
                <a:effectLst/>
                <a:latin typeface="-apple-system"/>
              </a:rPr>
              <a:t>标准，光纤对应的每千米损耗为</a:t>
            </a:r>
            <a:r>
              <a:rPr lang="en-US" altLang="zh-CN" b="0" i="0" dirty="0">
                <a:solidFill>
                  <a:srgbClr val="1D2125"/>
                </a:solidFill>
                <a:effectLst/>
                <a:latin typeface="-apple-system"/>
              </a:rPr>
              <a:t>3dB</a:t>
            </a:r>
            <a:r>
              <a:rPr lang="zh-CN" altLang="en-US" b="0" i="0" dirty="0">
                <a:solidFill>
                  <a:srgbClr val="1D2125"/>
                </a:solidFill>
                <a:effectLst/>
                <a:latin typeface="-apple-system"/>
              </a:rPr>
              <a:t>，单个连接器的损耗为</a:t>
            </a:r>
            <a:r>
              <a:rPr lang="en-US" altLang="zh-CN" b="0" i="0" dirty="0">
                <a:solidFill>
                  <a:srgbClr val="1D2125"/>
                </a:solidFill>
                <a:effectLst/>
                <a:latin typeface="-apple-system"/>
              </a:rPr>
              <a:t>0.75dB</a:t>
            </a:r>
            <a:r>
              <a:rPr lang="zh-CN" altLang="en-US" b="0" i="0" dirty="0">
                <a:solidFill>
                  <a:srgbClr val="1D2125"/>
                </a:solidFill>
                <a:effectLst/>
                <a:latin typeface="-apple-system"/>
              </a:rPr>
              <a:t>，则此光纤的最大允许损耗为</a:t>
            </a:r>
            <a:r>
              <a:rPr lang="en-US" altLang="zh-CN" b="0" i="0" dirty="0">
                <a:solidFill>
                  <a:srgbClr val="1D2125"/>
                </a:solidFill>
                <a:effectLst/>
                <a:latin typeface="-apple-system"/>
              </a:rPr>
              <a:t>2.1dB</a:t>
            </a:r>
            <a:r>
              <a:rPr lang="zh-CN" altLang="en-US" b="0" i="0" dirty="0">
                <a:solidFill>
                  <a:srgbClr val="1D2125"/>
                </a:solidFill>
                <a:effectLst/>
                <a:latin typeface="-apple-system"/>
              </a:rPr>
              <a:t>（</a:t>
            </a:r>
            <a:r>
              <a:rPr lang="en-US" altLang="zh-CN" b="0" i="0" dirty="0">
                <a:solidFill>
                  <a:srgbClr val="1D2125"/>
                </a:solidFill>
                <a:effectLst/>
                <a:latin typeface="-apple-system"/>
              </a:rPr>
              <a:t>3´0.2+2´0.75=2.1dB</a:t>
            </a:r>
            <a:r>
              <a:rPr lang="zh-CN" altLang="en-US" b="0" i="0" dirty="0">
                <a:solidFill>
                  <a:srgbClr val="1D2125"/>
                </a:solidFill>
                <a:effectLst/>
                <a:latin typeface="-apple-system"/>
              </a:rPr>
              <a:t>）。</a:t>
            </a:r>
          </a:p>
          <a:p>
            <a:endParaRPr lang="zh-CN" altLang="en-US" dirty="0"/>
          </a:p>
        </p:txBody>
      </p:sp>
    </p:spTree>
    <p:extLst>
      <p:ext uri="{BB962C8B-B14F-4D97-AF65-F5344CB8AC3E}">
        <p14:creationId xmlns:p14="http://schemas.microsoft.com/office/powerpoint/2010/main" val="1048228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2C3F94-DEF4-8394-D52B-3BA1876B4571}"/>
              </a:ext>
            </a:extLst>
          </p:cNvPr>
          <p:cNvSpPr>
            <a:spLocks noGrp="1"/>
          </p:cNvSpPr>
          <p:nvPr>
            <p:ph type="title"/>
          </p:nvPr>
        </p:nvSpPr>
        <p:spPr/>
        <p:txBody>
          <a:bodyPr/>
          <a:lstStyle/>
          <a:p>
            <a:r>
              <a:rPr lang="zh-CN" altLang="en-US" dirty="0"/>
              <a:t>一级测试光纤测试方法</a:t>
            </a:r>
          </a:p>
        </p:txBody>
      </p:sp>
      <p:graphicFrame>
        <p:nvGraphicFramePr>
          <p:cNvPr id="8" name="内容占位符 7">
            <a:extLst>
              <a:ext uri="{FF2B5EF4-FFF2-40B4-BE49-F238E27FC236}">
                <a16:creationId xmlns:a16="http://schemas.microsoft.com/office/drawing/2014/main" id="{87F435CC-0242-FA87-2138-EC9758B8DA3C}"/>
              </a:ext>
            </a:extLst>
          </p:cNvPr>
          <p:cNvGraphicFramePr>
            <a:graphicFrameLocks noGrp="1"/>
          </p:cNvGraphicFramePr>
          <p:nvPr>
            <p:ph idx="1"/>
            <p:extLst>
              <p:ext uri="{D42A27DB-BD31-4B8C-83A1-F6EECF244321}">
                <p14:modId xmlns:p14="http://schemas.microsoft.com/office/powerpoint/2010/main" val="33027844"/>
              </p:ext>
            </p:extLst>
          </p:nvPr>
        </p:nvGraphicFramePr>
        <p:xfrm>
          <a:off x="1043354" y="1974374"/>
          <a:ext cx="10081848" cy="4053840"/>
        </p:xfrm>
        <a:graphic>
          <a:graphicData uri="http://schemas.openxmlformats.org/drawingml/2006/table">
            <a:tbl>
              <a:tblPr>
                <a:tableStyleId>{5C22544A-7EE6-4342-B048-85BDC9FD1C3A}</a:tableStyleId>
              </a:tblPr>
              <a:tblGrid>
                <a:gridCol w="1680308">
                  <a:extLst>
                    <a:ext uri="{9D8B030D-6E8A-4147-A177-3AD203B41FA5}">
                      <a16:colId xmlns:a16="http://schemas.microsoft.com/office/drawing/2014/main" val="4082119242"/>
                    </a:ext>
                  </a:extLst>
                </a:gridCol>
                <a:gridCol w="1680308">
                  <a:extLst>
                    <a:ext uri="{9D8B030D-6E8A-4147-A177-3AD203B41FA5}">
                      <a16:colId xmlns:a16="http://schemas.microsoft.com/office/drawing/2014/main" val="470574616"/>
                    </a:ext>
                  </a:extLst>
                </a:gridCol>
                <a:gridCol w="1680308">
                  <a:extLst>
                    <a:ext uri="{9D8B030D-6E8A-4147-A177-3AD203B41FA5}">
                      <a16:colId xmlns:a16="http://schemas.microsoft.com/office/drawing/2014/main" val="3293766167"/>
                    </a:ext>
                  </a:extLst>
                </a:gridCol>
                <a:gridCol w="1680308">
                  <a:extLst>
                    <a:ext uri="{9D8B030D-6E8A-4147-A177-3AD203B41FA5}">
                      <a16:colId xmlns:a16="http://schemas.microsoft.com/office/drawing/2014/main" val="1015269944"/>
                    </a:ext>
                  </a:extLst>
                </a:gridCol>
                <a:gridCol w="1680308">
                  <a:extLst>
                    <a:ext uri="{9D8B030D-6E8A-4147-A177-3AD203B41FA5}">
                      <a16:colId xmlns:a16="http://schemas.microsoft.com/office/drawing/2014/main" val="3842488630"/>
                    </a:ext>
                  </a:extLst>
                </a:gridCol>
                <a:gridCol w="1680308">
                  <a:extLst>
                    <a:ext uri="{9D8B030D-6E8A-4147-A177-3AD203B41FA5}">
                      <a16:colId xmlns:a16="http://schemas.microsoft.com/office/drawing/2014/main" val="2758913829"/>
                    </a:ext>
                  </a:extLst>
                </a:gridCol>
              </a:tblGrid>
              <a:tr h="1447800">
                <a:tc rowSpan="2">
                  <a:txBody>
                    <a:bodyPr/>
                    <a:lstStyle/>
                    <a:p>
                      <a:pPr algn="l" rtl="0" fontAlgn="ctr"/>
                      <a:r>
                        <a:rPr lang="zh-CN" altLang="en-US" sz="1800" u="none" strike="noStrike">
                          <a:effectLst/>
                        </a:rPr>
                        <a:t>测 试 方 法</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链路损耗中</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en-US" sz="1800" u="none" strike="noStrike">
                          <a:effectLst/>
                        </a:rPr>
                        <a:t>ANSI/TIA-526-14-D</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rtl="0" fontAlgn="ctr"/>
                      <a:r>
                        <a:rPr lang="en-US" sz="1800" u="none" strike="noStrike">
                          <a:effectLst/>
                        </a:rPr>
                        <a:t>ANSI/TIA-526-7</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rtl="0" fontAlgn="ctr"/>
                      <a:r>
                        <a:rPr lang="en-US" sz="1800" u="none" strike="noStrike">
                          <a:effectLst/>
                        </a:rPr>
                        <a:t>ISO/IEC 61280-4-1</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rtl="0" fontAlgn="ctr"/>
                      <a:r>
                        <a:rPr lang="en-US" sz="1800" u="none" strike="noStrike">
                          <a:effectLst/>
                        </a:rPr>
                        <a:t>ISO/IEC 61280-4-2</a:t>
                      </a:r>
                      <a:endParaRPr lang="en-US" sz="18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3632582690"/>
                  </a:ext>
                </a:extLst>
              </a:tr>
              <a:tr h="868680">
                <a:tc vMerge="1">
                  <a:txBody>
                    <a:bodyPr/>
                    <a:lstStyle/>
                    <a:p>
                      <a:endParaRPr lang="zh-CN" altLang="en-US"/>
                    </a:p>
                  </a:txBody>
                  <a:tcPr/>
                </a:tc>
                <a:tc>
                  <a:txBody>
                    <a:bodyPr/>
                    <a:lstStyle/>
                    <a:p>
                      <a:pPr algn="l" rtl="0" fontAlgn="ctr"/>
                      <a:r>
                        <a:rPr lang="zh-CN" altLang="en-US" sz="1800" u="none" strike="noStrike">
                          <a:effectLst/>
                        </a:rPr>
                        <a:t>包含的连接器</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（多模）</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（单模）</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（多模）</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（单模）</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extLst>
                  <a:ext uri="{0D108BD9-81ED-4DB2-BD59-A6C34878D82A}">
                    <a16:rowId xmlns:a16="http://schemas.microsoft.com/office/drawing/2014/main" val="3609653260"/>
                  </a:ext>
                </a:extLst>
              </a:tr>
              <a:tr h="579120">
                <a:tc>
                  <a:txBody>
                    <a:bodyPr/>
                    <a:lstStyle/>
                    <a:p>
                      <a:pPr algn="l" rtl="0" fontAlgn="ctr"/>
                      <a:r>
                        <a:rPr lang="zh-CN" altLang="en-US" sz="1800" u="none" strike="noStrike">
                          <a:effectLst/>
                        </a:rPr>
                        <a:t>一跳线法</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二连接器</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B</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A.1</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altLang="zh-CN" sz="1800" u="none" strike="noStrike">
                          <a:effectLst/>
                        </a:rPr>
                        <a:t>2</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A1</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extLst>
                  <a:ext uri="{0D108BD9-81ED-4DB2-BD59-A6C34878D82A}">
                    <a16:rowId xmlns:a16="http://schemas.microsoft.com/office/drawing/2014/main" val="132962683"/>
                  </a:ext>
                </a:extLst>
              </a:tr>
              <a:tr h="579120">
                <a:tc>
                  <a:txBody>
                    <a:bodyPr/>
                    <a:lstStyle/>
                    <a:p>
                      <a:pPr algn="l" rtl="0" fontAlgn="ctr"/>
                      <a:r>
                        <a:rPr lang="zh-CN" altLang="en-US" sz="1800" u="none" strike="noStrike">
                          <a:effectLst/>
                        </a:rPr>
                        <a:t>两跳线法</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一连接器</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A</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A.2</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altLang="zh-CN" sz="1800" u="none" strike="noStrike">
                          <a:effectLst/>
                        </a:rPr>
                        <a:t>1</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A2</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extLst>
                  <a:ext uri="{0D108BD9-81ED-4DB2-BD59-A6C34878D82A}">
                    <a16:rowId xmlns:a16="http://schemas.microsoft.com/office/drawing/2014/main" val="2529446076"/>
                  </a:ext>
                </a:extLst>
              </a:tr>
              <a:tr h="579120">
                <a:tc>
                  <a:txBody>
                    <a:bodyPr/>
                    <a:lstStyle/>
                    <a:p>
                      <a:pPr algn="l" rtl="0" fontAlgn="ctr"/>
                      <a:r>
                        <a:rPr lang="zh-CN" altLang="en-US" sz="1800" u="none" strike="noStrike">
                          <a:effectLst/>
                        </a:rPr>
                        <a:t>三跳线法</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无</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C</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sz="1800" u="none" strike="noStrike">
                          <a:effectLst/>
                        </a:rPr>
                        <a:t>A.3</a:t>
                      </a:r>
                      <a:endParaRPr 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a:effectLst/>
                        </a:rPr>
                        <a:t>方法</a:t>
                      </a:r>
                      <a:r>
                        <a:rPr lang="en-US" altLang="zh-CN" sz="1800" u="none" strike="noStrike">
                          <a:effectLst/>
                        </a:rPr>
                        <a:t>3</a:t>
                      </a:r>
                      <a:endParaRPr lang="zh-CN" altLang="en-US" sz="1800" b="0" i="0" u="none" strike="noStrike">
                        <a:solidFill>
                          <a:srgbClr val="000000"/>
                        </a:solidFill>
                        <a:effectLst/>
                        <a:latin typeface="Arial" panose="020B0604020202020204" pitchFamily="34" charset="0"/>
                        <a:ea typeface="等线" panose="02010600030101010101" pitchFamily="2" charset="-122"/>
                      </a:endParaRPr>
                    </a:p>
                  </a:txBody>
                  <a:tcPr marL="7620" marR="7620" marT="7620" marB="0" anchor="ctr"/>
                </a:tc>
                <a:tc>
                  <a:txBody>
                    <a:bodyPr/>
                    <a:lstStyle/>
                    <a:p>
                      <a:pPr algn="l" rtl="0" fontAlgn="ctr"/>
                      <a:r>
                        <a:rPr lang="zh-CN" altLang="en-US" sz="1800" u="none" strike="noStrike" dirty="0">
                          <a:effectLst/>
                        </a:rPr>
                        <a:t>方法</a:t>
                      </a:r>
                      <a:r>
                        <a:rPr lang="en-US" sz="1800" u="none" strike="noStrike" dirty="0">
                          <a:effectLst/>
                        </a:rPr>
                        <a:t>A3</a:t>
                      </a:r>
                      <a:endParaRPr lang="en-US" sz="1800" b="0" i="0" u="none" strike="noStrike" dirty="0">
                        <a:solidFill>
                          <a:srgbClr val="000000"/>
                        </a:solidFill>
                        <a:effectLst/>
                        <a:latin typeface="Arial" panose="020B0604020202020204" pitchFamily="34" charset="0"/>
                        <a:ea typeface="等线" panose="02010600030101010101" pitchFamily="2" charset="-122"/>
                      </a:endParaRPr>
                    </a:p>
                  </a:txBody>
                  <a:tcPr marL="7620" marR="7620" marT="7620" marB="0" anchor="ctr"/>
                </a:tc>
                <a:extLst>
                  <a:ext uri="{0D108BD9-81ED-4DB2-BD59-A6C34878D82A}">
                    <a16:rowId xmlns:a16="http://schemas.microsoft.com/office/drawing/2014/main" val="3423999034"/>
                  </a:ext>
                </a:extLst>
              </a:tr>
            </a:tbl>
          </a:graphicData>
        </a:graphic>
      </p:graphicFrame>
    </p:spTree>
    <p:extLst>
      <p:ext uri="{BB962C8B-B14F-4D97-AF65-F5344CB8AC3E}">
        <p14:creationId xmlns:p14="http://schemas.microsoft.com/office/powerpoint/2010/main" val="114760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532C84-CF22-4BBE-AD73-30FE47D18AEF}"/>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659297FE-E6D2-4194-8CC7-26D49D16F68C}"/>
              </a:ext>
            </a:extLst>
          </p:cNvPr>
          <p:cNvSpPr>
            <a:spLocks noGrp="1"/>
          </p:cNvSpPr>
          <p:nvPr>
            <p:ph idx="1"/>
          </p:nvPr>
        </p:nvSpPr>
        <p:spPr/>
        <p:txBody>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3</a:t>
            </a:r>
            <a:r>
              <a:rPr lang="zh-CN" altLang="zh-CN" sz="1800" kern="100" dirty="0">
                <a:effectLst/>
                <a:latin typeface="Times New Roman" panose="02020603050405020304" pitchFamily="18" charset="0"/>
                <a:ea typeface="宋体" panose="02010600030101010101" pitchFamily="2" charset="-122"/>
              </a:rPr>
              <a:t>）光纤一级测试方法</a:t>
            </a:r>
            <a:endParaRPr lang="en-US" altLang="zh-CN" sz="1800" kern="100" dirty="0">
              <a:effectLst/>
              <a:latin typeface="Times New Roman" panose="02020603050405020304" pitchFamily="18" charset="0"/>
              <a:ea typeface="宋体" panose="02010600030101010101" pitchFamily="2" charset="-122"/>
            </a:endParaRPr>
          </a:p>
          <a:p>
            <a:r>
              <a:rPr lang="en-US" altLang="zh-CN" sz="1800" kern="100" dirty="0">
                <a:effectLst/>
                <a:latin typeface="Times New Roman" panose="02020603050405020304" pitchFamily="18" charset="0"/>
                <a:ea typeface="宋体" panose="02010600030101010101" pitchFamily="2" charset="-122"/>
              </a:rPr>
              <a:t>1</a:t>
            </a:r>
            <a:r>
              <a:rPr lang="zh-CN" altLang="zh-CN" sz="1800" kern="100" dirty="0">
                <a:effectLst/>
                <a:latin typeface="Times New Roman" panose="02020603050405020304" pitchFamily="18" charset="0"/>
                <a:ea typeface="宋体" panose="02010600030101010101" pitchFamily="2" charset="-122"/>
              </a:rPr>
              <a:t>）一跳线法（对应多模的方法</a:t>
            </a:r>
            <a:r>
              <a:rPr lang="en-US" altLang="zh-CN" sz="1800" kern="100" dirty="0">
                <a:effectLst/>
                <a:latin typeface="Times New Roman" panose="02020603050405020304" pitchFamily="18" charset="0"/>
                <a:ea typeface="宋体" panose="02010600030101010101" pitchFamily="2" charset="-122"/>
              </a:rPr>
              <a:t>B</a:t>
            </a:r>
            <a:r>
              <a:rPr lang="zh-CN" altLang="zh-CN" sz="1800" kern="100" dirty="0">
                <a:effectLst/>
                <a:latin typeface="Times New Roman" panose="02020603050405020304" pitchFamily="18" charset="0"/>
                <a:ea typeface="宋体" panose="02010600030101010101" pitchFamily="2" charset="-122"/>
              </a:rPr>
              <a:t>和单模的方法</a:t>
            </a:r>
            <a:r>
              <a:rPr lang="en-US" altLang="zh-CN" sz="1800" kern="100" dirty="0">
                <a:effectLst/>
                <a:latin typeface="Times New Roman" panose="02020603050405020304" pitchFamily="18" charset="0"/>
                <a:ea typeface="宋体" panose="02010600030101010101" pitchFamily="2" charset="-122"/>
              </a:rPr>
              <a:t>A.1</a:t>
            </a:r>
            <a:r>
              <a:rPr lang="zh-CN" altLang="zh-CN" sz="1800" kern="100" dirty="0">
                <a:effectLst/>
                <a:latin typeface="Times New Roman" panose="02020603050405020304" pitchFamily="18" charset="0"/>
                <a:ea typeface="宋体" panose="02010600030101010101" pitchFamily="2" charset="-122"/>
              </a:rPr>
              <a:t>）</a:t>
            </a:r>
          </a:p>
          <a:p>
            <a:endParaRPr lang="zh-CN" altLang="zh-CN" sz="1800" kern="100" dirty="0">
              <a:effectLst/>
              <a:latin typeface="Times New Roman" panose="02020603050405020304" pitchFamily="18" charset="0"/>
              <a:ea typeface="宋体" panose="02010600030101010101" pitchFamily="2" charset="-122"/>
            </a:endParaRPr>
          </a:p>
          <a:p>
            <a:endParaRPr lang="zh-CN" altLang="en-US" dirty="0"/>
          </a:p>
        </p:txBody>
      </p:sp>
      <p:pic>
        <p:nvPicPr>
          <p:cNvPr id="12290" name="Picture 2" descr="一跳线">
            <a:extLst>
              <a:ext uri="{FF2B5EF4-FFF2-40B4-BE49-F238E27FC236}">
                <a16:creationId xmlns:a16="http://schemas.microsoft.com/office/drawing/2014/main" id="{880802D8-06F6-59CE-13F5-52749AEA96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2984" y="2710638"/>
            <a:ext cx="9392323" cy="4147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07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D6E6C6-3852-4FED-8D7F-6F3295E8EAD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C0B36D55-1208-4B87-ABAC-C7D6A72CFB97}"/>
              </a:ext>
            </a:extLst>
          </p:cNvPr>
          <p:cNvSpPr>
            <a:spLocks noGrp="1"/>
          </p:cNvSpPr>
          <p:nvPr>
            <p:ph idx="1"/>
          </p:nvPr>
        </p:nvSpPr>
        <p:spPr/>
        <p:txBody>
          <a:bodyPr/>
          <a:lstStyle/>
          <a:p>
            <a:r>
              <a:rPr lang="en-US" altLang="zh-CN" sz="1800" kern="100" dirty="0">
                <a:effectLst/>
                <a:latin typeface="Times New Roman" panose="02020603050405020304" pitchFamily="18" charset="0"/>
                <a:ea typeface="宋体" panose="02010600030101010101" pitchFamily="2" charset="-122"/>
              </a:rPr>
              <a:t>2</a:t>
            </a:r>
            <a:r>
              <a:rPr lang="zh-CN" altLang="zh-CN" sz="1800" kern="100" dirty="0">
                <a:effectLst/>
                <a:latin typeface="Times New Roman" panose="02020603050405020304" pitchFamily="18" charset="0"/>
                <a:ea typeface="宋体" panose="02010600030101010101" pitchFamily="2" charset="-122"/>
              </a:rPr>
              <a:t>）两跳线法（对应多模的方法</a:t>
            </a:r>
            <a:r>
              <a:rPr lang="en-US" altLang="zh-CN" sz="1800" kern="100" dirty="0">
                <a:effectLst/>
                <a:latin typeface="Times New Roman" panose="02020603050405020304" pitchFamily="18" charset="0"/>
                <a:ea typeface="宋体" panose="02010600030101010101" pitchFamily="2" charset="-122"/>
              </a:rPr>
              <a:t>A</a:t>
            </a:r>
            <a:r>
              <a:rPr lang="zh-CN" altLang="zh-CN" sz="1800" kern="100" dirty="0">
                <a:effectLst/>
                <a:latin typeface="Times New Roman" panose="02020603050405020304" pitchFamily="18" charset="0"/>
                <a:ea typeface="宋体" panose="02010600030101010101" pitchFamily="2" charset="-122"/>
              </a:rPr>
              <a:t>和单模的方法</a:t>
            </a:r>
            <a:r>
              <a:rPr lang="en-US" altLang="zh-CN" sz="1800" kern="100" dirty="0">
                <a:effectLst/>
                <a:latin typeface="Times New Roman" panose="02020603050405020304" pitchFamily="18" charset="0"/>
                <a:ea typeface="宋体" panose="02010600030101010101" pitchFamily="2" charset="-122"/>
              </a:rPr>
              <a:t>A.2</a:t>
            </a:r>
            <a:r>
              <a:rPr lang="zh-CN" altLang="zh-CN" sz="1800" kern="100" dirty="0">
                <a:effectLst/>
                <a:latin typeface="Times New Roman" panose="02020603050405020304" pitchFamily="18" charset="0"/>
                <a:ea typeface="宋体" panose="02010600030101010101" pitchFamily="2" charset="-122"/>
              </a:rPr>
              <a:t>）</a:t>
            </a:r>
          </a:p>
          <a:p>
            <a:endParaRPr lang="zh-CN" altLang="en-US" dirty="0"/>
          </a:p>
        </p:txBody>
      </p:sp>
      <p:pic>
        <p:nvPicPr>
          <p:cNvPr id="13314" name="Picture 2" descr="两跳线">
            <a:extLst>
              <a:ext uri="{FF2B5EF4-FFF2-40B4-BE49-F238E27FC236}">
                <a16:creationId xmlns:a16="http://schemas.microsoft.com/office/drawing/2014/main" id="{81EADAEF-6FBD-7566-E3D7-3D6BF9842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78145"/>
            <a:ext cx="10515600" cy="4460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123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三跳线">
            <a:extLst>
              <a:ext uri="{FF2B5EF4-FFF2-40B4-BE49-F238E27FC236}">
                <a16:creationId xmlns:a16="http://schemas.microsoft.com/office/drawing/2014/main" id="{3D2B9724-6E0F-348B-4D86-A721AC4A6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93" y="1"/>
            <a:ext cx="10363107" cy="677593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a:extLst>
              <a:ext uri="{FF2B5EF4-FFF2-40B4-BE49-F238E27FC236}">
                <a16:creationId xmlns:a16="http://schemas.microsoft.com/office/drawing/2014/main" id="{0A1BD2CD-08B6-4638-878A-B7A282990286}"/>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530A2F1-90B9-4E9E-AFC2-35D09B0DE45A}"/>
              </a:ext>
            </a:extLst>
          </p:cNvPr>
          <p:cNvSpPr>
            <a:spLocks noGrp="1"/>
          </p:cNvSpPr>
          <p:nvPr>
            <p:ph idx="1"/>
          </p:nvPr>
        </p:nvSpPr>
        <p:spPr>
          <a:xfrm>
            <a:off x="838200" y="1825625"/>
            <a:ext cx="3686908" cy="4351338"/>
          </a:xfrm>
        </p:spPr>
        <p:txBody>
          <a:bodyPr/>
          <a:lstStyle/>
          <a:p>
            <a:r>
              <a:rPr lang="en-US" altLang="zh-CN" sz="1800" kern="100" dirty="0">
                <a:effectLst/>
                <a:latin typeface="Times New Roman" panose="02020603050405020304" pitchFamily="18" charset="0"/>
                <a:ea typeface="宋体" panose="02010600030101010101" pitchFamily="2" charset="-122"/>
              </a:rPr>
              <a:t>3</a:t>
            </a:r>
            <a:r>
              <a:rPr lang="zh-CN" altLang="zh-CN" sz="1800" kern="100" dirty="0">
                <a:effectLst/>
                <a:latin typeface="Times New Roman" panose="02020603050405020304" pitchFamily="18" charset="0"/>
                <a:ea typeface="宋体" panose="02010600030101010101" pitchFamily="2" charset="-122"/>
              </a:rPr>
              <a:t>）三跳线法（对应多模的方法</a:t>
            </a:r>
            <a:r>
              <a:rPr lang="en-US" altLang="zh-CN" sz="1800" kern="100" dirty="0">
                <a:effectLst/>
                <a:latin typeface="Times New Roman" panose="02020603050405020304" pitchFamily="18" charset="0"/>
                <a:ea typeface="宋体" panose="02010600030101010101" pitchFamily="2" charset="-122"/>
              </a:rPr>
              <a:t>C</a:t>
            </a:r>
            <a:r>
              <a:rPr lang="zh-CN" altLang="zh-CN" sz="1800" kern="100" dirty="0">
                <a:effectLst/>
                <a:latin typeface="Times New Roman" panose="02020603050405020304" pitchFamily="18" charset="0"/>
                <a:ea typeface="宋体" panose="02010600030101010101" pitchFamily="2" charset="-122"/>
              </a:rPr>
              <a:t>和单模的方法</a:t>
            </a:r>
            <a:r>
              <a:rPr lang="en-US" altLang="zh-CN" sz="1800" kern="100" dirty="0">
                <a:effectLst/>
                <a:latin typeface="Times New Roman" panose="02020603050405020304" pitchFamily="18" charset="0"/>
                <a:ea typeface="宋体" panose="02010600030101010101" pitchFamily="2" charset="-122"/>
              </a:rPr>
              <a:t>A.3</a:t>
            </a:r>
            <a:r>
              <a:rPr lang="zh-CN" altLang="zh-CN" sz="1800" kern="100" dirty="0">
                <a:effectLst/>
                <a:latin typeface="Times New Roman" panose="02020603050405020304" pitchFamily="18" charset="0"/>
                <a:ea typeface="宋体" panose="02010600030101010101" pitchFamily="2" charset="-122"/>
              </a:rPr>
              <a:t>）</a:t>
            </a:r>
          </a:p>
          <a:p>
            <a:endParaRPr lang="zh-CN" altLang="en-US" dirty="0"/>
          </a:p>
        </p:txBody>
      </p:sp>
    </p:spTree>
    <p:extLst>
      <p:ext uri="{BB962C8B-B14F-4D97-AF65-F5344CB8AC3E}">
        <p14:creationId xmlns:p14="http://schemas.microsoft.com/office/powerpoint/2010/main" val="3727275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078F96-9875-4007-9846-498A50DE324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81B6FC6-26F3-4D16-9641-C32C94FE55B9}"/>
              </a:ext>
            </a:extLst>
          </p:cNvPr>
          <p:cNvSpPr>
            <a:spLocks noGrp="1"/>
          </p:cNvSpPr>
          <p:nvPr>
            <p:ph idx="1"/>
          </p:nvPr>
        </p:nvSpPr>
        <p:spPr/>
        <p:txBody>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4</a:t>
            </a:r>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OTDR</a:t>
            </a:r>
            <a:r>
              <a:rPr lang="zh-CN" altLang="zh-CN" sz="1800" kern="100" dirty="0">
                <a:effectLst/>
                <a:latin typeface="Times New Roman" panose="02020603050405020304" pitchFamily="18" charset="0"/>
                <a:ea typeface="宋体" panose="02010600030101010101" pitchFamily="2" charset="-122"/>
              </a:rPr>
              <a:t>测试方法</a:t>
            </a:r>
          </a:p>
          <a:p>
            <a:r>
              <a:rPr lang="en-US" altLang="zh-CN" sz="1800" kern="100" dirty="0">
                <a:effectLst/>
                <a:latin typeface="Times New Roman" panose="02020603050405020304" pitchFamily="18" charset="0"/>
                <a:ea typeface="宋体" panose="02010600030101010101" pitchFamily="2" charset="-122"/>
              </a:rPr>
              <a:t>1</a:t>
            </a:r>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OTDR</a:t>
            </a:r>
            <a:r>
              <a:rPr lang="zh-CN" altLang="zh-CN" sz="1800" kern="100" dirty="0">
                <a:effectLst/>
                <a:latin typeface="Times New Roman" panose="02020603050405020304" pitchFamily="18" charset="0"/>
                <a:ea typeface="宋体" panose="02010600030101010101" pitchFamily="2" charset="-122"/>
              </a:rPr>
              <a:t>测试中涉及的光学现象</a:t>
            </a:r>
          </a:p>
          <a:p>
            <a:r>
              <a:rPr lang="en-US" altLang="zh-CN" sz="1800" kern="100" dirty="0">
                <a:effectLst/>
                <a:latin typeface="Times New Roman" panose="02020603050405020304" pitchFamily="18" charset="0"/>
                <a:ea typeface="宋体" panose="02010600030101010101" pitchFamily="2" charset="-122"/>
              </a:rPr>
              <a:t>Rayleigh</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（瑞利）散射</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5362" name="Picture 2">
            <a:extLst>
              <a:ext uri="{FF2B5EF4-FFF2-40B4-BE49-F238E27FC236}">
                <a16:creationId xmlns:a16="http://schemas.microsoft.com/office/drawing/2014/main" id="{77C56914-F5A4-3530-20EC-0388C729F7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5077" y="1927506"/>
            <a:ext cx="6850558" cy="4016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483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65DF76-CE49-F8E3-FE27-AF72097D500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4F9A976-BCFE-DFDF-61A8-97EAEBBD8141}"/>
              </a:ext>
            </a:extLst>
          </p:cNvPr>
          <p:cNvSpPr>
            <a:spLocks noGrp="1"/>
          </p:cNvSpPr>
          <p:nvPr>
            <p:ph idx="1"/>
          </p:nvPr>
        </p:nvSpPr>
        <p:spPr/>
        <p:txBody>
          <a:bodyPr/>
          <a:lstStyle/>
          <a:p>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和</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Fresnel</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（菲涅尔）反射</a:t>
            </a:r>
            <a:endParaRPr lang="zh-CN" altLang="en-US" dirty="0"/>
          </a:p>
        </p:txBody>
      </p:sp>
      <p:pic>
        <p:nvPicPr>
          <p:cNvPr id="16386" name="Picture 2" descr="菲涅尔">
            <a:extLst>
              <a:ext uri="{FF2B5EF4-FFF2-40B4-BE49-F238E27FC236}">
                <a16:creationId xmlns:a16="http://schemas.microsoft.com/office/drawing/2014/main" id="{A67F41ED-D841-C0AA-B2DA-D09DB99624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956" y="2426505"/>
            <a:ext cx="6306976" cy="375045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a:extLst>
              <a:ext uri="{FF2B5EF4-FFF2-40B4-BE49-F238E27FC236}">
                <a16:creationId xmlns:a16="http://schemas.microsoft.com/office/drawing/2014/main" id="{DE7A0BB7-B1A0-9040-AFC5-91BE38D21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5098" y="2533717"/>
            <a:ext cx="5510946" cy="3536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753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970D00-8888-E4AC-CDDE-4B3D1F308F9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54EDFF26-9FFF-ED7A-B021-00B2F5E392AB}"/>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2</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）测试模型</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zh-CN" sz="1800" b="0" i="0" u="none" strike="noStrike" kern="100" cap="none" spc="0" normalizeH="0" baseline="0" noProof="0" dirty="0">
                <a:ln>
                  <a:noFill/>
                </a:ln>
                <a:solidFill>
                  <a:prstClr val="black"/>
                </a:solidFill>
                <a:effectLst/>
                <a:uLnTx/>
                <a:uFillTx/>
                <a:latin typeface="等线" panose="020F0502020204030204"/>
                <a:ea typeface="宋体" panose="02010600030101010101" pitchFamily="2" charset="-122"/>
                <a:cs typeface="Times New Roman" panose="02020603050405020304" pitchFamily="18" charset="0"/>
              </a:rPr>
              <a:t>①</a:t>
            </a:r>
            <a:r>
              <a:rPr kumimoji="0" lang="zh-CN" altLang="zh-CN" sz="1800" b="0" i="0" u="none" strike="noStrike" kern="100" cap="none" spc="0" normalizeH="0" baseline="0" noProof="0" dirty="0">
                <a:ln>
                  <a:noFill/>
                </a:ln>
                <a:solidFill>
                  <a:prstClr val="black"/>
                </a:solidFill>
                <a:effectLst/>
                <a:uLnTx/>
                <a:uFillTx/>
                <a:latin typeface="等线" panose="020F0502020204030204"/>
                <a:ea typeface="Times New Roman" panose="02020603050405020304" pitchFamily="18" charset="0"/>
                <a:cs typeface="+mn-cs"/>
              </a:rPr>
              <a:t> </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单向测试</a:t>
            </a: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1</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，适用于含首个连接器判断结果的测试。</a:t>
            </a:r>
            <a:endParaRPr kumimoji="0" lang="zh-CN" altLang="en-US" sz="2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endParaRPr lang="zh-CN" altLang="en-US" dirty="0"/>
          </a:p>
        </p:txBody>
      </p:sp>
      <p:pic>
        <p:nvPicPr>
          <p:cNvPr id="4" name="图片 3">
            <a:extLst>
              <a:ext uri="{FF2B5EF4-FFF2-40B4-BE49-F238E27FC236}">
                <a16:creationId xmlns:a16="http://schemas.microsoft.com/office/drawing/2014/main" id="{9B6F87A5-E2C1-154F-5994-B8F13A43E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321" y="4235861"/>
            <a:ext cx="3965362" cy="2190509"/>
          </a:xfrm>
          <a:prstGeom prst="rect">
            <a:avLst/>
          </a:prstGeom>
        </p:spPr>
      </p:pic>
      <p:pic>
        <p:nvPicPr>
          <p:cNvPr id="5" name="图片 4">
            <a:extLst>
              <a:ext uri="{FF2B5EF4-FFF2-40B4-BE49-F238E27FC236}">
                <a16:creationId xmlns:a16="http://schemas.microsoft.com/office/drawing/2014/main" id="{81A896FC-CA7F-8F88-E2D6-0ED32ECE6B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9356" y="3546508"/>
            <a:ext cx="2370025" cy="3147333"/>
          </a:xfrm>
          <a:prstGeom prst="rect">
            <a:avLst/>
          </a:prstGeom>
        </p:spPr>
      </p:pic>
      <p:pic>
        <p:nvPicPr>
          <p:cNvPr id="6" name="图片 5">
            <a:extLst>
              <a:ext uri="{FF2B5EF4-FFF2-40B4-BE49-F238E27FC236}">
                <a16:creationId xmlns:a16="http://schemas.microsoft.com/office/drawing/2014/main" id="{EEC4A24C-B75F-F4CE-51F6-E0EFC779C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8635" y="4235861"/>
            <a:ext cx="4081746" cy="2257014"/>
          </a:xfrm>
          <a:prstGeom prst="rect">
            <a:avLst/>
          </a:prstGeom>
        </p:spPr>
      </p:pic>
    </p:spTree>
    <p:extLst>
      <p:ext uri="{BB962C8B-B14F-4D97-AF65-F5344CB8AC3E}">
        <p14:creationId xmlns:p14="http://schemas.microsoft.com/office/powerpoint/2010/main" val="576895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EFA6BC-CE57-447E-A744-4D31E247029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A2E247E-2E87-4550-9CAE-6DECDFBE6C5A}"/>
              </a:ext>
            </a:extLst>
          </p:cNvPr>
          <p:cNvSpPr>
            <a:spLocks noGrp="1"/>
          </p:cNvSpPr>
          <p:nvPr>
            <p:ph idx="1"/>
          </p:nvPr>
        </p:nvSpPr>
        <p:spPr/>
        <p:txBody>
          <a:bodyPr/>
          <a:lstStyle/>
          <a:p>
            <a:r>
              <a:rPr lang="zh-CN" altLang="zh-CN" sz="1800" kern="100" dirty="0">
                <a:effectLst/>
                <a:ea typeface="宋体" panose="02010600030101010101" pitchFamily="2" charset="-122"/>
                <a:cs typeface="Times New Roman" panose="02020603050405020304" pitchFamily="18" charset="0"/>
              </a:rPr>
              <a:t>②</a:t>
            </a:r>
            <a:r>
              <a:rPr lang="zh-CN" altLang="zh-CN" sz="1800" kern="100" dirty="0">
                <a:effectLst/>
                <a:ea typeface="Times New Roman" panose="02020603050405020304" pitchFamily="18" charset="0"/>
              </a:rPr>
              <a:t> </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单向测试</a:t>
            </a:r>
            <a:r>
              <a:rPr lang="en-US" altLang="zh-CN" sz="1800" kern="100" dirty="0">
                <a:effectLst/>
                <a:latin typeface="Times New Roman" panose="02020603050405020304" pitchFamily="18" charset="0"/>
                <a:ea typeface="宋体" panose="02010600030101010101" pitchFamily="2" charset="-122"/>
              </a:rPr>
              <a:t>2</a:t>
            </a:r>
            <a:endParaRPr lang="zh-CN" altLang="en-US" dirty="0"/>
          </a:p>
        </p:txBody>
      </p:sp>
      <p:pic>
        <p:nvPicPr>
          <p:cNvPr id="5" name="图片 4">
            <a:extLst>
              <a:ext uri="{FF2B5EF4-FFF2-40B4-BE49-F238E27FC236}">
                <a16:creationId xmlns:a16="http://schemas.microsoft.com/office/drawing/2014/main" id="{5FD17D39-BAD2-4D93-8899-32791C9440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3231" y="3331069"/>
            <a:ext cx="4102529" cy="2277797"/>
          </a:xfrm>
          <a:prstGeom prst="rect">
            <a:avLst/>
          </a:prstGeom>
        </p:spPr>
      </p:pic>
      <p:pic>
        <p:nvPicPr>
          <p:cNvPr id="7" name="图片 6">
            <a:extLst>
              <a:ext uri="{FF2B5EF4-FFF2-40B4-BE49-F238E27FC236}">
                <a16:creationId xmlns:a16="http://schemas.microsoft.com/office/drawing/2014/main" id="{9E5CBA86-20C5-4F87-BF2D-051301455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6304" y="3439140"/>
            <a:ext cx="3907170" cy="2169726"/>
          </a:xfrm>
          <a:prstGeom prst="rect">
            <a:avLst/>
          </a:prstGeom>
        </p:spPr>
      </p:pic>
      <p:pic>
        <p:nvPicPr>
          <p:cNvPr id="9" name="图片 8">
            <a:extLst>
              <a:ext uri="{FF2B5EF4-FFF2-40B4-BE49-F238E27FC236}">
                <a16:creationId xmlns:a16="http://schemas.microsoft.com/office/drawing/2014/main" id="{94F70F8D-C30D-4453-9D80-8AF6A574B5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5162" y="2794587"/>
            <a:ext cx="2430476" cy="3223539"/>
          </a:xfrm>
          <a:prstGeom prst="rect">
            <a:avLst/>
          </a:prstGeom>
        </p:spPr>
      </p:pic>
    </p:spTree>
    <p:extLst>
      <p:ext uri="{BB962C8B-B14F-4D97-AF65-F5344CB8AC3E}">
        <p14:creationId xmlns:p14="http://schemas.microsoft.com/office/powerpoint/2010/main" val="878534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F0B7FF-9CBF-4CFE-879E-F372E4E438D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2E1C8D5-CB68-4EFE-93B0-EEBA36E64EF6}"/>
              </a:ext>
            </a:extLst>
          </p:cNvPr>
          <p:cNvSpPr>
            <a:spLocks noGrp="1"/>
          </p:cNvSpPr>
          <p:nvPr>
            <p:ph idx="1"/>
          </p:nvPr>
        </p:nvSpPr>
        <p:spPr/>
        <p:txBody>
          <a:bodyPr/>
          <a:lstStyle/>
          <a:p>
            <a:r>
              <a:rPr lang="zh-CN" altLang="zh-CN" sz="1800" kern="100" dirty="0">
                <a:effectLst/>
                <a:ea typeface="宋体" panose="02010600030101010101" pitchFamily="2" charset="-122"/>
                <a:cs typeface="Times New Roman" panose="02020603050405020304" pitchFamily="18" charset="0"/>
              </a:rPr>
              <a:t>③</a:t>
            </a:r>
            <a:r>
              <a:rPr lang="zh-CN" altLang="zh-CN" sz="1800" kern="100" dirty="0">
                <a:effectLst/>
                <a:ea typeface="Times New Roman" panose="02020603050405020304" pitchFamily="18" charset="0"/>
              </a:rPr>
              <a:t> </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双向测试</a:t>
            </a:r>
            <a:endParaRPr lang="zh-CN" altLang="en-US" dirty="0"/>
          </a:p>
        </p:txBody>
      </p:sp>
      <p:pic>
        <p:nvPicPr>
          <p:cNvPr id="5" name="图片 4">
            <a:extLst>
              <a:ext uri="{FF2B5EF4-FFF2-40B4-BE49-F238E27FC236}">
                <a16:creationId xmlns:a16="http://schemas.microsoft.com/office/drawing/2014/main" id="{9D4B3B69-0C93-496D-B07F-856AEB654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33" y="2969437"/>
            <a:ext cx="3994458" cy="2219605"/>
          </a:xfrm>
          <a:prstGeom prst="rect">
            <a:avLst/>
          </a:prstGeom>
        </p:spPr>
      </p:pic>
      <p:pic>
        <p:nvPicPr>
          <p:cNvPr id="7" name="图片 6">
            <a:extLst>
              <a:ext uri="{FF2B5EF4-FFF2-40B4-BE49-F238E27FC236}">
                <a16:creationId xmlns:a16="http://schemas.microsoft.com/office/drawing/2014/main" id="{EABB70DA-AF30-4FD6-B2A1-6E6AF76B40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4782" y="2895637"/>
            <a:ext cx="3828195" cy="2124004"/>
          </a:xfrm>
          <a:prstGeom prst="rect">
            <a:avLst/>
          </a:prstGeom>
        </p:spPr>
      </p:pic>
      <p:pic>
        <p:nvPicPr>
          <p:cNvPr id="9" name="图片 8">
            <a:extLst>
              <a:ext uri="{FF2B5EF4-FFF2-40B4-BE49-F238E27FC236}">
                <a16:creationId xmlns:a16="http://schemas.microsoft.com/office/drawing/2014/main" id="{326F555C-5DAC-4E7E-ACA1-D860992AF0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7905" y="2440797"/>
            <a:ext cx="2476190" cy="3276884"/>
          </a:xfrm>
          <a:prstGeom prst="rect">
            <a:avLst/>
          </a:prstGeom>
        </p:spPr>
      </p:pic>
    </p:spTree>
    <p:extLst>
      <p:ext uri="{BB962C8B-B14F-4D97-AF65-F5344CB8AC3E}">
        <p14:creationId xmlns:p14="http://schemas.microsoft.com/office/powerpoint/2010/main" val="1622795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5BF624-168F-4222-BC66-1825B3688B2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AB0E802-0149-4B61-AB8B-0C4661E3DE57}"/>
              </a:ext>
            </a:extLst>
          </p:cNvPr>
          <p:cNvSpPr>
            <a:spLocks noGrp="1"/>
          </p:cNvSpPr>
          <p:nvPr>
            <p:ph idx="1"/>
          </p:nvPr>
        </p:nvSpPr>
        <p:spPr/>
        <p:txBody>
          <a:bodyPr/>
          <a:lstStyle/>
          <a:p>
            <a:r>
              <a:rPr lang="en-US" altLang="zh-CN" sz="1800" kern="100" dirty="0">
                <a:effectLst/>
                <a:latin typeface="Times New Roman" panose="02020603050405020304" pitchFamily="18" charset="0"/>
                <a:ea typeface="宋体" panose="02010600030101010101" pitchFamily="2" charset="-122"/>
              </a:rPr>
              <a:t>3</a:t>
            </a:r>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OTDR</a:t>
            </a:r>
            <a:r>
              <a:rPr lang="zh-CN" altLang="zh-CN" sz="1800" kern="100" dirty="0">
                <a:effectLst/>
                <a:latin typeface="Times New Roman" panose="02020603050405020304" pitchFamily="18" charset="0"/>
                <a:ea typeface="宋体" panose="02010600030101010101" pitchFamily="2" charset="-122"/>
              </a:rPr>
              <a:t>测试原理</a:t>
            </a:r>
          </a:p>
          <a:p>
            <a:endParaRPr lang="zh-CN" altLang="en-US" dirty="0"/>
          </a:p>
        </p:txBody>
      </p:sp>
      <p:pic>
        <p:nvPicPr>
          <p:cNvPr id="21506" name="图片 370">
            <a:extLst>
              <a:ext uri="{FF2B5EF4-FFF2-40B4-BE49-F238E27FC236}">
                <a16:creationId xmlns:a16="http://schemas.microsoft.com/office/drawing/2014/main" id="{EA7FB825-9641-3FD2-EFF5-560B2A4B7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35" y="2608437"/>
            <a:ext cx="5651939" cy="333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a:extLst>
              <a:ext uri="{FF2B5EF4-FFF2-40B4-BE49-F238E27FC236}">
                <a16:creationId xmlns:a16="http://schemas.microsoft.com/office/drawing/2014/main" id="{4EFE92C2-8DFD-EC6A-7950-B1D8EAE57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155" y="2608436"/>
            <a:ext cx="5925128" cy="321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416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18C9C4-3FEA-4EF5-9028-AE1453AA711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B23F644-F0BE-43FC-8547-E8FE8203CAE4}"/>
              </a:ext>
            </a:extLst>
          </p:cNvPr>
          <p:cNvSpPr>
            <a:spLocks noGrp="1"/>
          </p:cNvSpPr>
          <p:nvPr>
            <p:ph idx="1"/>
          </p:nvPr>
        </p:nvSpPr>
        <p:spPr/>
        <p:txBody>
          <a:bodyPr>
            <a:normAutofit/>
          </a:bodyPr>
          <a:lstStyle/>
          <a:p>
            <a:r>
              <a:rPr lang="en-US" altLang="zh-CN" sz="1800" kern="100" dirty="0">
                <a:effectLst/>
                <a:latin typeface="Times New Roman" panose="02020603050405020304" pitchFamily="18" charset="0"/>
                <a:ea typeface="宋体" panose="02010600030101010101" pitchFamily="2" charset="-122"/>
              </a:rPr>
              <a:t>4</a:t>
            </a:r>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OTDR</a:t>
            </a:r>
            <a:r>
              <a:rPr lang="zh-CN" altLang="zh-CN" sz="1800" kern="100" dirty="0">
                <a:effectLst/>
                <a:latin typeface="Times New Roman" panose="02020603050405020304" pitchFamily="18" charset="0"/>
                <a:ea typeface="宋体" panose="02010600030101010101" pitchFamily="2" charset="-122"/>
              </a:rPr>
              <a:t>测试结果的类型</a:t>
            </a:r>
          </a:p>
          <a:p>
            <a:pPr lvl="1" indent="0" algn="just">
              <a:lnSpc>
                <a:spcPts val="1500"/>
              </a:lnSpc>
              <a:buNone/>
            </a:pPr>
            <a:r>
              <a:rPr lang="zh-CN" altLang="zh-CN" sz="1800" kern="100" dirty="0">
                <a:effectLst/>
                <a:latin typeface="Times New Roman" panose="02020603050405020304" pitchFamily="18" charset="0"/>
                <a:ea typeface="宋体" panose="02010600030101010101" pitchFamily="2" charset="-122"/>
              </a:rPr>
              <a:t>① 事件测试：距离、损耗、反射等。</a:t>
            </a:r>
          </a:p>
          <a:p>
            <a:pPr lvl="1" indent="0" algn="just">
              <a:lnSpc>
                <a:spcPts val="1500"/>
              </a:lnSpc>
              <a:buNone/>
            </a:pPr>
            <a:r>
              <a:rPr lang="zh-CN" altLang="zh-CN" sz="1800" kern="100" dirty="0">
                <a:effectLst/>
                <a:latin typeface="Times New Roman" panose="02020603050405020304" pitchFamily="18" charset="0"/>
                <a:ea typeface="宋体" panose="02010600030101010101" pitchFamily="2" charset="-122"/>
              </a:rPr>
              <a:t>② 光纤段测试：段长度、段损耗（</a:t>
            </a:r>
            <a:r>
              <a:rPr lang="en-US" altLang="zh-CN" sz="1800" kern="100" dirty="0">
                <a:effectLst/>
                <a:latin typeface="Times New Roman" panose="02020603050405020304" pitchFamily="18" charset="0"/>
                <a:ea typeface="宋体" panose="02010600030101010101" pitchFamily="2" charset="-122"/>
              </a:rPr>
              <a:t>dB</a:t>
            </a:r>
            <a:r>
              <a:rPr lang="zh-CN" altLang="zh-CN" sz="1800" kern="100" dirty="0">
                <a:effectLst/>
                <a:latin typeface="Times New Roman" panose="02020603050405020304" pitchFamily="18" charset="0"/>
                <a:ea typeface="宋体" panose="02010600030101010101" pitchFamily="2" charset="-122"/>
              </a:rPr>
              <a:t>）或损耗系数（</a:t>
            </a:r>
            <a:r>
              <a:rPr lang="en-US" altLang="zh-CN" sz="1800" kern="100" dirty="0">
                <a:effectLst/>
                <a:latin typeface="Times New Roman" panose="02020603050405020304" pitchFamily="18" charset="0"/>
                <a:ea typeface="宋体" panose="02010600030101010101" pitchFamily="2" charset="-122"/>
              </a:rPr>
              <a:t>dB/km</a:t>
            </a:r>
            <a:r>
              <a:rPr lang="zh-CN" altLang="zh-CN" sz="1800" kern="100" dirty="0">
                <a:effectLst/>
                <a:latin typeface="Times New Roman" panose="02020603050405020304" pitchFamily="18" charset="0"/>
                <a:ea typeface="宋体" panose="02010600030101010101" pitchFamily="2" charset="-122"/>
              </a:rPr>
              <a:t>）、段回波损耗等。</a:t>
            </a:r>
          </a:p>
          <a:p>
            <a:pPr lvl="1" indent="0" algn="just">
              <a:lnSpc>
                <a:spcPts val="1500"/>
              </a:lnSpc>
              <a:buNone/>
            </a:pPr>
            <a:r>
              <a:rPr lang="zh-CN" altLang="zh-CN" sz="1800" kern="100" dirty="0">
                <a:effectLst/>
                <a:latin typeface="Times New Roman" panose="02020603050405020304" pitchFamily="18" charset="0"/>
                <a:ea typeface="宋体" panose="02010600030101010101" pitchFamily="2" charset="-122"/>
              </a:rPr>
              <a:t>③ 整个链路测试：总链路长度、总链路损耗（</a:t>
            </a:r>
            <a:r>
              <a:rPr lang="en-US" altLang="zh-CN" sz="1800" kern="100" dirty="0">
                <a:effectLst/>
                <a:latin typeface="Times New Roman" panose="02020603050405020304" pitchFamily="18" charset="0"/>
                <a:ea typeface="宋体" panose="02010600030101010101" pitchFamily="2" charset="-122"/>
              </a:rPr>
              <a:t>dB</a:t>
            </a:r>
            <a:r>
              <a:rPr lang="zh-CN" altLang="zh-CN" sz="1800" kern="100" dirty="0">
                <a:effectLst/>
                <a:latin typeface="Times New Roman" panose="02020603050405020304" pitchFamily="18" charset="0"/>
                <a:ea typeface="宋体" panose="02010600030101010101" pitchFamily="2" charset="-122"/>
              </a:rPr>
              <a:t>）和总链路回波损耗。</a:t>
            </a:r>
          </a:p>
          <a:p>
            <a:r>
              <a:rPr lang="en-US" altLang="zh-CN" sz="1800" kern="100" dirty="0">
                <a:effectLst/>
                <a:latin typeface="Times New Roman" panose="02020603050405020304" pitchFamily="18" charset="0"/>
                <a:ea typeface="宋体" panose="02010600030101010101" pitchFamily="2" charset="-122"/>
              </a:rPr>
              <a:t>5</a:t>
            </a:r>
            <a:r>
              <a:rPr lang="zh-CN" altLang="zh-CN" sz="1800" kern="100" dirty="0">
                <a:effectLst/>
                <a:latin typeface="Times New Roman" panose="02020603050405020304" pitchFamily="18" charset="0"/>
                <a:ea typeface="宋体" panose="02010600030101010101" pitchFamily="2" charset="-122"/>
              </a:rPr>
              <a:t>）损耗系数</a:t>
            </a:r>
          </a:p>
          <a:p>
            <a:endParaRPr lang="zh-CN" altLang="en-US" dirty="0"/>
          </a:p>
        </p:txBody>
      </p:sp>
      <p:pic>
        <p:nvPicPr>
          <p:cNvPr id="17410" name="Picture 2">
            <a:extLst>
              <a:ext uri="{FF2B5EF4-FFF2-40B4-BE49-F238E27FC236}">
                <a16:creationId xmlns:a16="http://schemas.microsoft.com/office/drawing/2014/main" id="{993BA64B-9962-B1CD-F4DE-55A2FDA42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1077" y="2996625"/>
            <a:ext cx="7319596" cy="3760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429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2C8EC9-A25E-5F02-FA82-B389FEBD25A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0DF037B-58FF-4239-C52A-AD24D9CD11DE}"/>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6</a:t>
            </a: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）几个参数和概念</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① 最远测试距离</a:t>
            </a:r>
            <a:endPar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algn="l"/>
            <a:r>
              <a:rPr lang="zh-CN" altLang="en-US" sz="1800" b="0" i="0" dirty="0">
                <a:solidFill>
                  <a:srgbClr val="1D2125"/>
                </a:solidFill>
                <a:effectLst/>
                <a:latin typeface="-apple-system"/>
              </a:rPr>
              <a:t>最远测试距离计算公式如下：</a:t>
            </a:r>
          </a:p>
          <a:p>
            <a:pPr marL="0" indent="0" algn="ctr">
              <a:buNone/>
            </a:pPr>
            <a:r>
              <a:rPr lang="en-US" altLang="zh-CN" sz="4800" b="0" i="1" dirty="0">
                <a:solidFill>
                  <a:srgbClr val="1D2125"/>
                </a:solidFill>
                <a:effectLst/>
                <a:latin typeface="-apple-system"/>
              </a:rPr>
              <a:t>L</a:t>
            </a:r>
            <a:r>
              <a:rPr lang="en-US" altLang="zh-CN" sz="4800" b="0" i="0" baseline="-25000" dirty="0">
                <a:solidFill>
                  <a:srgbClr val="1D2125"/>
                </a:solidFill>
                <a:effectLst/>
                <a:latin typeface="-apple-system"/>
              </a:rPr>
              <a:t>o</a:t>
            </a:r>
            <a:r>
              <a:rPr lang="zh-CN" altLang="en-US" sz="4800" b="0" i="0" dirty="0">
                <a:solidFill>
                  <a:srgbClr val="1D2125"/>
                </a:solidFill>
                <a:effectLst/>
                <a:latin typeface="-apple-system"/>
              </a:rPr>
              <a:t> </a:t>
            </a:r>
            <a:r>
              <a:rPr lang="en-US" altLang="zh-CN" sz="4800" b="0" i="0" dirty="0">
                <a:solidFill>
                  <a:srgbClr val="1D2125"/>
                </a:solidFill>
                <a:effectLst/>
                <a:latin typeface="-apple-system"/>
              </a:rPr>
              <a:t>=(</a:t>
            </a:r>
            <a:r>
              <a:rPr lang="en-US" altLang="zh-CN" sz="4800" b="0" i="1" dirty="0">
                <a:solidFill>
                  <a:srgbClr val="1D2125"/>
                </a:solidFill>
                <a:effectLst/>
                <a:latin typeface="-apple-system"/>
              </a:rPr>
              <a:t>P</a:t>
            </a:r>
            <a:r>
              <a:rPr lang="en-US" altLang="zh-CN" sz="4800" b="0" i="0" dirty="0">
                <a:solidFill>
                  <a:srgbClr val="1D2125"/>
                </a:solidFill>
                <a:effectLst/>
                <a:latin typeface="-apple-system"/>
              </a:rPr>
              <a:t>-</a:t>
            </a:r>
            <a:r>
              <a:rPr lang="en-US" altLang="zh-CN" sz="4800" b="0" i="1" dirty="0">
                <a:solidFill>
                  <a:srgbClr val="1D2125"/>
                </a:solidFill>
                <a:effectLst/>
                <a:latin typeface="-apple-system"/>
              </a:rPr>
              <a:t>A</a:t>
            </a:r>
            <a:r>
              <a:rPr lang="en-US" altLang="zh-CN" sz="4800" b="0" i="0" baseline="-25000" dirty="0">
                <a:solidFill>
                  <a:srgbClr val="1D2125"/>
                </a:solidFill>
                <a:effectLst/>
                <a:latin typeface="-apple-system"/>
              </a:rPr>
              <a:t>c</a:t>
            </a:r>
            <a:r>
              <a:rPr lang="en-US" altLang="zh-CN" sz="4800" b="0" i="0" dirty="0">
                <a:solidFill>
                  <a:srgbClr val="1D2125"/>
                </a:solidFill>
                <a:effectLst/>
                <a:latin typeface="-apple-system"/>
              </a:rPr>
              <a:t>-</a:t>
            </a:r>
            <a:r>
              <a:rPr lang="en-US" altLang="zh-CN" sz="4800" b="0" i="1" dirty="0">
                <a:solidFill>
                  <a:srgbClr val="1D2125"/>
                </a:solidFill>
                <a:effectLst/>
                <a:latin typeface="-apple-system"/>
              </a:rPr>
              <a:t>M</a:t>
            </a:r>
            <a:r>
              <a:rPr lang="en-US" altLang="zh-CN" sz="4800" b="0" i="0" baseline="-25000" dirty="0">
                <a:solidFill>
                  <a:srgbClr val="1D2125"/>
                </a:solidFill>
                <a:effectLst/>
                <a:latin typeface="-apple-system"/>
              </a:rPr>
              <a:t>c</a:t>
            </a:r>
            <a:r>
              <a:rPr lang="en-US" altLang="zh-CN" sz="4800" b="0" i="0" dirty="0">
                <a:solidFill>
                  <a:srgbClr val="1D2125"/>
                </a:solidFill>
                <a:effectLst/>
                <a:latin typeface="-apple-system"/>
              </a:rPr>
              <a:t>-</a:t>
            </a:r>
            <a:r>
              <a:rPr lang="en-US" altLang="zh-CN" sz="4800" b="0" i="1" dirty="0">
                <a:solidFill>
                  <a:srgbClr val="1D2125"/>
                </a:solidFill>
                <a:effectLst/>
                <a:latin typeface="-apple-system"/>
              </a:rPr>
              <a:t>M</a:t>
            </a:r>
            <a:r>
              <a:rPr lang="en-US" altLang="zh-CN" sz="4800" b="0" i="0" baseline="-25000" dirty="0">
                <a:solidFill>
                  <a:srgbClr val="1D2125"/>
                </a:solidFill>
                <a:effectLst/>
                <a:latin typeface="-apple-system"/>
              </a:rPr>
              <a:t>a</a:t>
            </a:r>
            <a:r>
              <a:rPr lang="en-US" altLang="zh-CN" sz="4800" b="0" i="0" dirty="0">
                <a:solidFill>
                  <a:srgbClr val="1D2125"/>
                </a:solidFill>
                <a:effectLst/>
                <a:latin typeface="-apple-system"/>
              </a:rPr>
              <a:t>)/(</a:t>
            </a:r>
            <a:r>
              <a:rPr lang="en-US" altLang="zh-CN" sz="4800" b="0" i="1" dirty="0" err="1">
                <a:solidFill>
                  <a:srgbClr val="1D2125"/>
                </a:solidFill>
                <a:effectLst/>
                <a:latin typeface="-apple-system"/>
              </a:rPr>
              <a:t>A</a:t>
            </a:r>
            <a:r>
              <a:rPr lang="en-US" altLang="zh-CN" sz="4800" b="0" i="0" baseline="-25000" dirty="0" err="1">
                <a:solidFill>
                  <a:srgbClr val="1D2125"/>
                </a:solidFill>
                <a:effectLst/>
                <a:latin typeface="-apple-system"/>
              </a:rPr>
              <a:t>f</a:t>
            </a:r>
            <a:r>
              <a:rPr lang="en-US" altLang="zh-CN" sz="4800" b="0" i="0" dirty="0" err="1">
                <a:solidFill>
                  <a:srgbClr val="1D2125"/>
                </a:solidFill>
                <a:effectLst/>
                <a:latin typeface="-apple-system"/>
              </a:rPr>
              <a:t>+</a:t>
            </a:r>
            <a:r>
              <a:rPr lang="en-US" altLang="zh-CN" sz="4800" b="0" i="1" dirty="0" err="1">
                <a:solidFill>
                  <a:srgbClr val="1D2125"/>
                </a:solidFill>
                <a:effectLst/>
                <a:latin typeface="-apple-system"/>
              </a:rPr>
              <a:t>A</a:t>
            </a:r>
            <a:r>
              <a:rPr lang="en-US" altLang="zh-CN" sz="4800" b="0" i="0" baseline="-25000" dirty="0" err="1">
                <a:solidFill>
                  <a:srgbClr val="1D2125"/>
                </a:solidFill>
                <a:effectLst/>
                <a:latin typeface="-apple-system"/>
              </a:rPr>
              <a:t>s</a:t>
            </a:r>
            <a:r>
              <a:rPr lang="en-US" altLang="zh-CN" sz="4800" b="0" i="0" dirty="0">
                <a:solidFill>
                  <a:srgbClr val="1D2125"/>
                </a:solidFill>
                <a:effectLst/>
                <a:latin typeface="-apple-system"/>
              </a:rPr>
              <a:t>)</a:t>
            </a:r>
          </a:p>
          <a:p>
            <a:pPr algn="l"/>
            <a:r>
              <a:rPr lang="zh-CN" altLang="en-US" sz="1800" b="0" i="0" dirty="0">
                <a:solidFill>
                  <a:srgbClr val="1D2125"/>
                </a:solidFill>
                <a:effectLst/>
                <a:latin typeface="-apple-system"/>
              </a:rPr>
              <a:t>式中，</a:t>
            </a:r>
            <a:r>
              <a:rPr lang="en-US" altLang="zh-CN" sz="1800" b="0" i="1" dirty="0">
                <a:solidFill>
                  <a:srgbClr val="1D2125"/>
                </a:solidFill>
                <a:effectLst/>
                <a:latin typeface="-apple-system"/>
              </a:rPr>
              <a:t>P</a:t>
            </a:r>
            <a:r>
              <a:rPr lang="zh-CN" altLang="en-US" sz="1800" b="0" i="0" dirty="0">
                <a:solidFill>
                  <a:srgbClr val="1D2125"/>
                </a:solidFill>
                <a:effectLst/>
                <a:latin typeface="-apple-system"/>
              </a:rPr>
              <a:t>是</a:t>
            </a:r>
            <a:r>
              <a:rPr lang="en-US" altLang="zh-CN" sz="1800" b="0" i="0" dirty="0">
                <a:solidFill>
                  <a:srgbClr val="1D2125"/>
                </a:solidFill>
                <a:effectLst/>
                <a:latin typeface="-apple-system"/>
              </a:rPr>
              <a:t>OTDR</a:t>
            </a:r>
            <a:r>
              <a:rPr lang="zh-CN" altLang="en-US" sz="1800" b="0" i="0" dirty="0">
                <a:solidFill>
                  <a:srgbClr val="1D2125"/>
                </a:solidFill>
                <a:effectLst/>
                <a:latin typeface="-apple-system"/>
              </a:rPr>
              <a:t>测试仪的动态范围，</a:t>
            </a:r>
            <a:r>
              <a:rPr lang="en-US" altLang="zh-CN" sz="1800" b="0" i="1" dirty="0">
                <a:solidFill>
                  <a:srgbClr val="1D2125"/>
                </a:solidFill>
                <a:effectLst/>
                <a:latin typeface="-apple-system"/>
              </a:rPr>
              <a:t>A</a:t>
            </a:r>
            <a:r>
              <a:rPr lang="en-US" altLang="zh-CN" sz="1800" b="0" i="0" baseline="-25000" dirty="0">
                <a:solidFill>
                  <a:srgbClr val="1D2125"/>
                </a:solidFill>
                <a:effectLst/>
                <a:latin typeface="-apple-system"/>
              </a:rPr>
              <a:t>c</a:t>
            </a:r>
            <a:r>
              <a:rPr lang="zh-CN" altLang="en-US" sz="1800" b="0" i="0" dirty="0">
                <a:solidFill>
                  <a:srgbClr val="1D2125"/>
                </a:solidFill>
                <a:effectLst/>
                <a:latin typeface="-apple-system"/>
              </a:rPr>
              <a:t>是</a:t>
            </a:r>
            <a:r>
              <a:rPr lang="en-US" altLang="zh-CN" sz="1800" b="0" i="0" dirty="0">
                <a:solidFill>
                  <a:srgbClr val="1D2125"/>
                </a:solidFill>
                <a:effectLst/>
                <a:latin typeface="-apple-system"/>
              </a:rPr>
              <a:t>OTDR</a:t>
            </a:r>
            <a:r>
              <a:rPr lang="zh-CN" altLang="en-US" sz="1800" b="0" i="0" dirty="0">
                <a:solidFill>
                  <a:srgbClr val="1D2125"/>
                </a:solidFill>
                <a:effectLst/>
                <a:latin typeface="-apple-system"/>
              </a:rPr>
              <a:t>测试仪、光器件、滤波器和机械接头等设备的介入损耗之和，</a:t>
            </a:r>
            <a:r>
              <a:rPr lang="en-US" altLang="zh-CN" sz="1800" b="0" i="1" dirty="0">
                <a:solidFill>
                  <a:srgbClr val="1D2125"/>
                </a:solidFill>
                <a:effectLst/>
                <a:latin typeface="-apple-system"/>
              </a:rPr>
              <a:t>M</a:t>
            </a:r>
            <a:r>
              <a:rPr lang="en-US" altLang="zh-CN" sz="1800" b="0" i="0" baseline="-25000" dirty="0">
                <a:solidFill>
                  <a:srgbClr val="1D2125"/>
                </a:solidFill>
                <a:effectLst/>
                <a:latin typeface="-apple-system"/>
              </a:rPr>
              <a:t>c</a:t>
            </a:r>
            <a:r>
              <a:rPr lang="zh-CN" altLang="en-US" sz="1800" b="0" i="0" dirty="0">
                <a:solidFill>
                  <a:srgbClr val="1D2125"/>
                </a:solidFill>
                <a:effectLst/>
                <a:latin typeface="-apple-system"/>
              </a:rPr>
              <a:t>是光纤链路富裕度（</a:t>
            </a:r>
            <a:r>
              <a:rPr lang="en-US" altLang="zh-CN" sz="1800" b="0" i="0" dirty="0">
                <a:solidFill>
                  <a:srgbClr val="1D2125"/>
                </a:solidFill>
                <a:effectLst/>
                <a:latin typeface="-apple-system"/>
              </a:rPr>
              <a:t>dB</a:t>
            </a:r>
            <a:r>
              <a:rPr lang="zh-CN" altLang="en-US" sz="1800" b="0" i="0" dirty="0">
                <a:solidFill>
                  <a:srgbClr val="1D2125"/>
                </a:solidFill>
                <a:effectLst/>
                <a:latin typeface="-apple-system"/>
              </a:rPr>
              <a:t>），</a:t>
            </a:r>
            <a:r>
              <a:rPr lang="en-US" altLang="zh-CN" sz="1800" b="0" i="1" dirty="0">
                <a:solidFill>
                  <a:srgbClr val="1D2125"/>
                </a:solidFill>
                <a:effectLst/>
                <a:latin typeface="-apple-system"/>
              </a:rPr>
              <a:t>M</a:t>
            </a:r>
            <a:r>
              <a:rPr lang="en-US" altLang="zh-CN" sz="1800" b="0" i="0" baseline="-25000" dirty="0">
                <a:solidFill>
                  <a:srgbClr val="1D2125"/>
                </a:solidFill>
                <a:effectLst/>
                <a:latin typeface="-apple-system"/>
              </a:rPr>
              <a:t>a</a:t>
            </a:r>
            <a:r>
              <a:rPr lang="zh-CN" altLang="en-US" sz="1800" b="0" i="0" dirty="0">
                <a:solidFill>
                  <a:srgbClr val="1D2125"/>
                </a:solidFill>
                <a:effectLst/>
                <a:latin typeface="-apple-system"/>
              </a:rPr>
              <a:t>是测试精度富裕度（</a:t>
            </a:r>
            <a:r>
              <a:rPr lang="en-US" altLang="zh-CN" sz="1800" b="0" i="0" dirty="0">
                <a:solidFill>
                  <a:srgbClr val="1D2125"/>
                </a:solidFill>
                <a:effectLst/>
                <a:latin typeface="-apple-system"/>
              </a:rPr>
              <a:t>dB</a:t>
            </a:r>
            <a:r>
              <a:rPr lang="zh-CN" altLang="en-US" sz="1800" b="0" i="0" dirty="0">
                <a:solidFill>
                  <a:srgbClr val="1D2125"/>
                </a:solidFill>
                <a:effectLst/>
                <a:latin typeface="-apple-system"/>
              </a:rPr>
              <a:t>），</a:t>
            </a:r>
            <a:r>
              <a:rPr lang="en-US" altLang="zh-CN" sz="1800" b="0" i="1" dirty="0" err="1">
                <a:solidFill>
                  <a:srgbClr val="1D2125"/>
                </a:solidFill>
                <a:effectLst/>
                <a:latin typeface="-apple-system"/>
              </a:rPr>
              <a:t>A</a:t>
            </a:r>
            <a:r>
              <a:rPr lang="en-US" altLang="zh-CN" sz="1800" b="0" i="0" baseline="-25000" dirty="0" err="1">
                <a:solidFill>
                  <a:srgbClr val="1D2125"/>
                </a:solidFill>
                <a:effectLst/>
                <a:latin typeface="-apple-system"/>
              </a:rPr>
              <a:t>f</a:t>
            </a:r>
            <a:r>
              <a:rPr lang="zh-CN" altLang="en-US" sz="1800" b="0" i="0" dirty="0">
                <a:solidFill>
                  <a:srgbClr val="1D2125"/>
                </a:solidFill>
                <a:effectLst/>
                <a:latin typeface="-apple-system"/>
              </a:rPr>
              <a:t>是光纤损耗系数（</a:t>
            </a:r>
            <a:r>
              <a:rPr lang="en-US" altLang="zh-CN" sz="1800" b="0" i="0" dirty="0">
                <a:solidFill>
                  <a:srgbClr val="1D2125"/>
                </a:solidFill>
                <a:effectLst/>
                <a:latin typeface="-apple-system"/>
              </a:rPr>
              <a:t>dB/km</a:t>
            </a:r>
            <a:r>
              <a:rPr lang="zh-CN" altLang="en-US" sz="1800" b="0" i="0" dirty="0">
                <a:solidFill>
                  <a:srgbClr val="1D2125"/>
                </a:solidFill>
                <a:effectLst/>
                <a:latin typeface="-apple-system"/>
              </a:rPr>
              <a:t>），</a:t>
            </a:r>
            <a:r>
              <a:rPr lang="en-US" altLang="zh-CN" sz="1800" b="0" i="1" dirty="0">
                <a:solidFill>
                  <a:srgbClr val="1D2125"/>
                </a:solidFill>
                <a:effectLst/>
                <a:latin typeface="-apple-system"/>
              </a:rPr>
              <a:t>A</a:t>
            </a:r>
            <a:r>
              <a:rPr lang="en-US" altLang="zh-CN" sz="1800" b="0" i="0" baseline="-25000" dirty="0">
                <a:solidFill>
                  <a:srgbClr val="1D2125"/>
                </a:solidFill>
                <a:effectLst/>
                <a:latin typeface="-apple-system"/>
              </a:rPr>
              <a:t>s</a:t>
            </a:r>
            <a:r>
              <a:rPr lang="zh-CN" altLang="en-US" sz="1800" b="0" i="0" dirty="0">
                <a:solidFill>
                  <a:srgbClr val="1D2125"/>
                </a:solidFill>
                <a:effectLst/>
                <a:latin typeface="-apple-system"/>
              </a:rPr>
              <a:t>是熔接点损耗系数（</a:t>
            </a:r>
            <a:r>
              <a:rPr lang="en-US" altLang="zh-CN" sz="1800" b="0" i="0" dirty="0">
                <a:solidFill>
                  <a:srgbClr val="1D2125"/>
                </a:solidFill>
                <a:effectLst/>
                <a:latin typeface="-apple-system"/>
              </a:rPr>
              <a:t>dB/km</a:t>
            </a:r>
            <a:r>
              <a:rPr lang="zh-CN" altLang="en-US" sz="1800" b="0" i="0" dirty="0">
                <a:solidFill>
                  <a:srgbClr val="1D2125"/>
                </a:solidFill>
                <a:effectLst/>
                <a:latin typeface="-apple-system"/>
              </a:rPr>
              <a:t>）。</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zh-CN" altLang="zh-CN"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endParaRPr lang="zh-CN" altLang="en-US" dirty="0"/>
          </a:p>
        </p:txBody>
      </p:sp>
    </p:spTree>
    <p:extLst>
      <p:ext uri="{BB962C8B-B14F-4D97-AF65-F5344CB8AC3E}">
        <p14:creationId xmlns:p14="http://schemas.microsoft.com/office/powerpoint/2010/main" val="3124229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E5D73A-3214-09E6-8050-841A58D9644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ECEEDBE-A5C2-C760-B3C9-268C62EB0D19}"/>
              </a:ext>
            </a:extLst>
          </p:cNvPr>
          <p:cNvSpPr>
            <a:spLocks noGrp="1"/>
          </p:cNvSpPr>
          <p:nvPr>
            <p:ph idx="1"/>
          </p:nvPr>
        </p:nvSpPr>
        <p:spPr>
          <a:xfrm>
            <a:off x="838200" y="1825625"/>
            <a:ext cx="10515600" cy="4351338"/>
          </a:xfrm>
        </p:spPr>
        <p:txBody>
          <a:bodyP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② 动态范围</a:t>
            </a:r>
            <a:endParaRPr kumimoji="0" lang="en-US" altLang="zh-CN" sz="1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en-US" sz="20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动态范围对最远测试距离影响最大，同样性能的</a:t>
            </a:r>
            <a:r>
              <a:rPr kumimoji="0" lang="en-US" altLang="zh-CN" sz="20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OTDR</a:t>
            </a:r>
            <a:r>
              <a:rPr kumimoji="0" lang="zh-CN" altLang="en-US" sz="20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测试仪，由于动态范围定义不同，实际测量值也不同。</a:t>
            </a:r>
            <a:endParaRPr lang="zh-CN" altLang="en-US" dirty="0"/>
          </a:p>
        </p:txBody>
      </p:sp>
      <p:pic>
        <p:nvPicPr>
          <p:cNvPr id="18434" name="Picture 2">
            <a:extLst>
              <a:ext uri="{FF2B5EF4-FFF2-40B4-BE49-F238E27FC236}">
                <a16:creationId xmlns:a16="http://schemas.microsoft.com/office/drawing/2014/main" id="{5E07B96F-9933-3073-4A10-10FC73D393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1145" y="3164620"/>
            <a:ext cx="6995347" cy="332825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0E7782C5-1BCB-30A8-3E38-D4AFE94AD93A}"/>
              </a:ext>
            </a:extLst>
          </p:cNvPr>
          <p:cNvSpPr txBox="1"/>
          <p:nvPr/>
        </p:nvSpPr>
        <p:spPr>
          <a:xfrm>
            <a:off x="222739" y="2991321"/>
            <a:ext cx="4712676" cy="3340402"/>
          </a:xfrm>
          <a:prstGeom prst="rect">
            <a:avLst/>
          </a:prstGeom>
          <a:noFill/>
        </p:spPr>
        <p:txBody>
          <a:bodyPr wrap="square">
            <a:sp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在选择</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OTDR</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测试仪时，需要弄清楚其动态范围是如何定义的。</a:t>
            </a:r>
            <a:endPar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altLang="zh-CN" dirty="0">
              <a:solidFill>
                <a:srgbClr val="1D2125"/>
              </a:solidFill>
              <a:latin typeface="-apple-system"/>
              <a:ea typeface="等线" panose="02010600030101010101" pitchFamily="2" charset="-122"/>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最常用的是</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RMS</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取值法（</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SNR=1</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），一般以起始端反向散射能量与</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RMS</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均方根噪声的</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dB</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差值作为动态范围，如右图所示。</a:t>
            </a:r>
            <a:endPar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altLang="zh-CN" dirty="0">
              <a:solidFill>
                <a:srgbClr val="1D2125"/>
              </a:solidFill>
              <a:latin typeface="-apple-system"/>
              <a:ea typeface="等线" panose="02010600030101010101" pitchFamily="2" charset="-122"/>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如果采用端检测方式，则取距离起始端</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4%</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的</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Fresnel</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反射信号峰值与</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RMS</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均方根噪声的</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dB</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差值作为动态范围。在端检测方式下计算出的动态范围值，在同等条件下高于用</a:t>
            </a:r>
            <a:r>
              <a:rPr kumimoji="0" lang="en-US" altLang="zh-CN"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RMS</a:t>
            </a:r>
            <a:r>
              <a:rPr kumimoji="0" lang="zh-CN" altLang="en-US" sz="1800" b="0" i="0" u="none" strike="noStrike" kern="1200" cap="none" spc="0" normalizeH="0" baseline="0" noProof="0" dirty="0">
                <a:ln>
                  <a:noFill/>
                </a:ln>
                <a:solidFill>
                  <a:srgbClr val="1D2125"/>
                </a:solidFill>
                <a:effectLst/>
                <a:uLnTx/>
                <a:uFillTx/>
                <a:latin typeface="-apple-system"/>
                <a:ea typeface="等线" panose="02010600030101010101" pitchFamily="2" charset="-122"/>
                <a:cs typeface="+mn-cs"/>
              </a:rPr>
              <a:t>取值法获得的值。</a:t>
            </a:r>
            <a:endParaRPr kumimoji="0" lang="zh-CN" altLang="zh-CN" sz="24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2749778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1C3BFA-B4DF-32BA-F6E5-2307624801FD}"/>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4221697-88D9-BF88-3671-0C3C64EA8A54}"/>
              </a:ext>
            </a:extLst>
          </p:cNvPr>
          <p:cNvSpPr>
            <a:spLocks noGrp="1"/>
          </p:cNvSpPr>
          <p:nvPr>
            <p:ph idx="1"/>
          </p:nvPr>
        </p:nvSpPr>
        <p:spPr/>
        <p:txBody>
          <a:bodyP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③ 测试量程</a:t>
            </a:r>
            <a:endParaRPr kumimoji="0" lang="en-US"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altLang="zh-CN" sz="2000" b="0" i="0" dirty="0">
                <a:solidFill>
                  <a:srgbClr val="1D2125"/>
                </a:solidFill>
                <a:effectLst/>
                <a:latin typeface="-apple-system"/>
              </a:rPr>
              <a:t>OTDR</a:t>
            </a:r>
            <a:r>
              <a:rPr lang="zh-CN" altLang="en-US" sz="2000" b="0" i="0" dirty="0">
                <a:solidFill>
                  <a:srgbClr val="1D2125"/>
                </a:solidFill>
                <a:effectLst/>
                <a:latin typeface="-apple-system"/>
              </a:rPr>
              <a:t>测试仪的自动模式适合普通测量，手动模式适合精确测量。在手动测试时，选择距离一般是实际距离的</a:t>
            </a:r>
            <a:r>
              <a:rPr lang="en-US" altLang="zh-CN" sz="2000" b="0" i="0" dirty="0">
                <a:solidFill>
                  <a:srgbClr val="1D2125"/>
                </a:solidFill>
                <a:effectLst/>
                <a:latin typeface="-apple-system"/>
              </a:rPr>
              <a:t>1.5</a:t>
            </a:r>
            <a:r>
              <a:rPr lang="zh-CN" altLang="en-US" sz="2000" b="0" i="0" dirty="0">
                <a:solidFill>
                  <a:srgbClr val="1D2125"/>
                </a:solidFill>
                <a:effectLst/>
                <a:latin typeface="-apple-system"/>
              </a:rPr>
              <a:t>～</a:t>
            </a:r>
            <a:r>
              <a:rPr lang="en-US" altLang="zh-CN" sz="2000" b="0" i="0" dirty="0">
                <a:solidFill>
                  <a:srgbClr val="1D2125"/>
                </a:solidFill>
                <a:effectLst/>
                <a:latin typeface="-apple-system"/>
              </a:rPr>
              <a:t>2</a:t>
            </a:r>
            <a:r>
              <a:rPr lang="zh-CN" altLang="en-US" sz="2000" b="0" i="0" dirty="0">
                <a:solidFill>
                  <a:srgbClr val="1D2125"/>
                </a:solidFill>
                <a:effectLst/>
                <a:latin typeface="-apple-system"/>
              </a:rPr>
              <a:t>倍。合适的测试量程有利于后续分析时获得良好的可视性</a:t>
            </a:r>
            <a:endParaRPr kumimoji="0" lang="zh-CN" altLang="zh-CN"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endParaRPr lang="zh-CN" altLang="en-US" dirty="0"/>
          </a:p>
        </p:txBody>
      </p:sp>
      <p:sp>
        <p:nvSpPr>
          <p:cNvPr id="5" name="文本框 4">
            <a:extLst>
              <a:ext uri="{FF2B5EF4-FFF2-40B4-BE49-F238E27FC236}">
                <a16:creationId xmlns:a16="http://schemas.microsoft.com/office/drawing/2014/main" id="{01B8E674-1043-7888-C3B9-8C8EED75D2A3}"/>
              </a:ext>
            </a:extLst>
          </p:cNvPr>
          <p:cNvSpPr txBox="1"/>
          <p:nvPr/>
        </p:nvSpPr>
        <p:spPr>
          <a:xfrm>
            <a:off x="691661" y="2971470"/>
            <a:ext cx="5767754" cy="2642775"/>
          </a:xfrm>
          <a:prstGeom prst="rect">
            <a:avLst/>
          </a:prstGeom>
          <a:noFill/>
        </p:spPr>
        <p:txBody>
          <a:bodyPr wrap="square">
            <a:sp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④ 脉冲宽度</a:t>
            </a:r>
            <a:endParaRPr kumimoji="0" lang="en-US"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1800" b="0" i="0" dirty="0">
                <a:solidFill>
                  <a:srgbClr val="1D2125"/>
                </a:solidFill>
                <a:effectLst/>
                <a:latin typeface="-apple-system"/>
              </a:rPr>
              <a:t>脉冲宽度也是一个非常重要的参数。</a:t>
            </a:r>
            <a:endParaRPr lang="en-US" altLang="zh-CN" sz="1800" b="0" i="0" dirty="0">
              <a:solidFill>
                <a:srgbClr val="1D2125"/>
              </a:solidFill>
              <a:effectLst/>
              <a:latin typeface="-apple-system"/>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1800" b="0" i="0" dirty="0">
                <a:solidFill>
                  <a:srgbClr val="1D2125"/>
                </a:solidFill>
                <a:effectLst/>
                <a:latin typeface="-apple-system"/>
              </a:rPr>
              <a:t>在进行</a:t>
            </a:r>
            <a:r>
              <a:rPr lang="en-US" altLang="zh-CN" sz="1800" b="0" i="0" dirty="0">
                <a:solidFill>
                  <a:srgbClr val="1D2125"/>
                </a:solidFill>
                <a:effectLst/>
                <a:latin typeface="-apple-system"/>
              </a:rPr>
              <a:t>850nm</a:t>
            </a:r>
            <a:r>
              <a:rPr lang="zh-CN" altLang="en-US" sz="1800" b="0" i="0" dirty="0">
                <a:solidFill>
                  <a:srgbClr val="1D2125"/>
                </a:solidFill>
                <a:effectLst/>
                <a:latin typeface="-apple-system"/>
              </a:rPr>
              <a:t>波长测试时，脉冲宽度一般取</a:t>
            </a:r>
            <a:r>
              <a:rPr lang="en-US" altLang="zh-CN" sz="1800" b="0" i="0" dirty="0">
                <a:solidFill>
                  <a:srgbClr val="1D2125"/>
                </a:solidFill>
                <a:effectLst/>
                <a:latin typeface="-apple-system"/>
              </a:rPr>
              <a:t>3</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5</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20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40</a:t>
            </a:r>
            <a:r>
              <a:rPr lang="zh-CN" altLang="en-US" sz="1800" b="0" i="0" dirty="0">
                <a:solidFill>
                  <a:srgbClr val="1D2125"/>
                </a:solidFill>
                <a:effectLst/>
                <a:latin typeface="-apple-system"/>
              </a:rPr>
              <a:t>或</a:t>
            </a:r>
            <a:r>
              <a:rPr lang="en-US" altLang="zh-CN" sz="1800" b="0" i="0" dirty="0">
                <a:solidFill>
                  <a:srgbClr val="1D2125"/>
                </a:solidFill>
                <a:effectLst/>
                <a:latin typeface="-apple-system"/>
              </a:rPr>
              <a:t>200ns</a:t>
            </a:r>
            <a:r>
              <a:rPr lang="zh-CN" altLang="en-US" sz="1800" b="0" i="0" dirty="0">
                <a:solidFill>
                  <a:srgbClr val="1D2125"/>
                </a:solidFill>
                <a:effectLst/>
                <a:latin typeface="-apple-system"/>
              </a:rPr>
              <a:t>；</a:t>
            </a:r>
            <a:endParaRPr lang="en-US" altLang="zh-CN" sz="1800" b="0" i="0" dirty="0">
              <a:solidFill>
                <a:srgbClr val="1D2125"/>
              </a:solidFill>
              <a:effectLst/>
              <a:latin typeface="-apple-system"/>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1800" b="0" i="0" dirty="0">
                <a:solidFill>
                  <a:srgbClr val="1D2125"/>
                </a:solidFill>
                <a:effectLst/>
                <a:latin typeface="-apple-system"/>
              </a:rPr>
              <a:t>在进行</a:t>
            </a:r>
            <a:r>
              <a:rPr lang="en-US" altLang="zh-CN" sz="1800" b="0" i="0" dirty="0">
                <a:solidFill>
                  <a:srgbClr val="1D2125"/>
                </a:solidFill>
                <a:effectLst/>
                <a:latin typeface="-apple-system"/>
              </a:rPr>
              <a:t>1300nm</a:t>
            </a:r>
            <a:r>
              <a:rPr lang="zh-CN" altLang="en-US" sz="1800" b="0" i="0" dirty="0">
                <a:solidFill>
                  <a:srgbClr val="1D2125"/>
                </a:solidFill>
                <a:effectLst/>
                <a:latin typeface="-apple-system"/>
              </a:rPr>
              <a:t>波长测试时，脉冲宽度一般取</a:t>
            </a:r>
            <a:r>
              <a:rPr lang="en-US" altLang="zh-CN" sz="1800" b="0" i="0" dirty="0">
                <a:solidFill>
                  <a:srgbClr val="1D2125"/>
                </a:solidFill>
                <a:effectLst/>
                <a:latin typeface="-apple-system"/>
              </a:rPr>
              <a:t>3</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5</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20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40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200</a:t>
            </a:r>
            <a:r>
              <a:rPr lang="zh-CN" altLang="en-US" sz="1800" b="0" i="0" dirty="0">
                <a:solidFill>
                  <a:srgbClr val="1D2125"/>
                </a:solidFill>
                <a:effectLst/>
                <a:latin typeface="-apple-system"/>
              </a:rPr>
              <a:t>或</a:t>
            </a:r>
            <a:r>
              <a:rPr lang="en-US" altLang="zh-CN" sz="1800" b="0" i="0" dirty="0">
                <a:solidFill>
                  <a:srgbClr val="1D2125"/>
                </a:solidFill>
                <a:effectLst/>
                <a:latin typeface="-apple-system"/>
              </a:rPr>
              <a:t>1000ns</a:t>
            </a:r>
            <a:r>
              <a:rPr lang="zh-CN" altLang="en-US" sz="1800" b="0" i="0" dirty="0">
                <a:solidFill>
                  <a:srgbClr val="1D2125"/>
                </a:solidFill>
                <a:effectLst/>
                <a:latin typeface="-apple-system"/>
              </a:rPr>
              <a:t>；</a:t>
            </a:r>
            <a:endParaRPr lang="en-US" altLang="zh-CN" sz="1800" b="0" i="0" dirty="0">
              <a:solidFill>
                <a:srgbClr val="1D2125"/>
              </a:solidFill>
              <a:effectLst/>
              <a:latin typeface="-apple-system"/>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1800" b="0" i="0" dirty="0">
                <a:solidFill>
                  <a:srgbClr val="1D2125"/>
                </a:solidFill>
                <a:effectLst/>
                <a:latin typeface="-apple-system"/>
              </a:rPr>
              <a:t>单模光纤的脉冲宽度一般取</a:t>
            </a:r>
            <a:r>
              <a:rPr lang="en-US" altLang="zh-CN" sz="1800" b="0" i="0" dirty="0">
                <a:solidFill>
                  <a:srgbClr val="1D2125"/>
                </a:solidFill>
                <a:effectLst/>
                <a:latin typeface="-apple-system"/>
              </a:rPr>
              <a:t>3</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10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30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100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300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1000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3000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10000</a:t>
            </a:r>
            <a:r>
              <a:rPr lang="zh-CN" altLang="en-US" sz="1800" b="0" i="0" dirty="0">
                <a:solidFill>
                  <a:srgbClr val="1D2125"/>
                </a:solidFill>
                <a:effectLst/>
                <a:latin typeface="-apple-system"/>
              </a:rPr>
              <a:t>或</a:t>
            </a:r>
            <a:r>
              <a:rPr lang="en-US" altLang="zh-CN" sz="1800" b="0" i="0" dirty="0">
                <a:solidFill>
                  <a:srgbClr val="1D2125"/>
                </a:solidFill>
                <a:effectLst/>
                <a:latin typeface="-apple-system"/>
              </a:rPr>
              <a:t>20000ns</a:t>
            </a:r>
            <a:r>
              <a:rPr lang="zh-CN" altLang="en-US" sz="1800" b="0" i="0" dirty="0">
                <a:solidFill>
                  <a:srgbClr val="1D2125"/>
                </a:solidFill>
                <a:effectLst/>
                <a:latin typeface="-apple-system"/>
              </a:rPr>
              <a:t>。</a:t>
            </a:r>
            <a:endParaRPr lang="en-US" altLang="zh-CN" sz="1800" b="0" i="0" dirty="0">
              <a:solidFill>
                <a:srgbClr val="1D2125"/>
              </a:solidFill>
              <a:effectLst/>
              <a:latin typeface="-apple-system"/>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altLang="zh-CN" sz="1800" dirty="0">
              <a:solidFill>
                <a:srgbClr val="1D2125"/>
              </a:solidFill>
              <a:latin typeface="-apple-system"/>
            </a:endParaRPr>
          </a:p>
        </p:txBody>
      </p:sp>
    </p:spTree>
    <p:extLst>
      <p:ext uri="{BB962C8B-B14F-4D97-AF65-F5344CB8AC3E}">
        <p14:creationId xmlns:p14="http://schemas.microsoft.com/office/powerpoint/2010/main" val="1873853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49EA70-0E9D-AA3F-2DE4-26B2485013B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877CEC8-C1DB-FA59-E5C4-94035E07367E}"/>
              </a:ext>
            </a:extLst>
          </p:cNvPr>
          <p:cNvSpPr>
            <a:spLocks noGrp="1"/>
          </p:cNvSpPr>
          <p:nvPr>
            <p:ph idx="1"/>
          </p:nvPr>
        </p:nvSpPr>
        <p:spPr>
          <a:xfrm>
            <a:off x="838200" y="1825625"/>
            <a:ext cx="5691554" cy="4351338"/>
          </a:xfrm>
        </p:spPr>
        <p:txBody>
          <a:bodyPr>
            <a:normAutofit lnSpcReduction="10000"/>
          </a:bodyPr>
          <a:lstStyle/>
          <a:p>
            <a:r>
              <a:rPr lang="zh-CN" altLang="en-US" sz="2800" b="0" i="0" dirty="0">
                <a:solidFill>
                  <a:srgbClr val="1D2125"/>
                </a:solidFill>
                <a:effectLst/>
                <a:latin typeface="-apple-system"/>
              </a:rPr>
              <a:t>在</a:t>
            </a:r>
            <a:r>
              <a:rPr lang="en-US" altLang="zh-CN" sz="2800" b="0" i="0" dirty="0">
                <a:solidFill>
                  <a:srgbClr val="1D2125"/>
                </a:solidFill>
                <a:effectLst/>
                <a:latin typeface="-apple-system"/>
              </a:rPr>
              <a:t>OTDR</a:t>
            </a:r>
            <a:r>
              <a:rPr lang="zh-CN" altLang="en-US" sz="2800" b="0" i="0" dirty="0">
                <a:solidFill>
                  <a:srgbClr val="1D2125"/>
                </a:solidFill>
                <a:effectLst/>
                <a:latin typeface="-apple-system"/>
              </a:rPr>
              <a:t>光源功率恒定的情况下，脉冲宽度越大，发出的光能量越强。</a:t>
            </a:r>
            <a:endParaRPr kumimoji="0" lang="zh-CN" altLang="zh-CN" sz="32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r>
              <a:rPr lang="zh-CN" altLang="en-US" b="0" i="0" dirty="0">
                <a:solidFill>
                  <a:srgbClr val="1D2125"/>
                </a:solidFill>
                <a:effectLst/>
                <a:latin typeface="-apple-system"/>
              </a:rPr>
              <a:t>大宽度脉冲光信号在连接器上形成的</a:t>
            </a:r>
            <a:r>
              <a:rPr lang="en-US" altLang="zh-CN" b="0" i="0" dirty="0">
                <a:solidFill>
                  <a:srgbClr val="1D2125"/>
                </a:solidFill>
                <a:effectLst/>
                <a:latin typeface="-apple-system"/>
              </a:rPr>
              <a:t>Fresnel</a:t>
            </a:r>
            <a:r>
              <a:rPr lang="zh-CN" altLang="en-US" b="0" i="0" dirty="0">
                <a:solidFill>
                  <a:srgbClr val="1D2125"/>
                </a:solidFill>
                <a:effectLst/>
                <a:latin typeface="-apple-system"/>
              </a:rPr>
              <a:t>反射能量较大，可能会淹没反向</a:t>
            </a:r>
            <a:r>
              <a:rPr lang="en-US" altLang="zh-CN" b="0" i="0" dirty="0">
                <a:solidFill>
                  <a:srgbClr val="1D2125"/>
                </a:solidFill>
                <a:effectLst/>
                <a:latin typeface="-apple-system"/>
              </a:rPr>
              <a:t>Rayleigh</a:t>
            </a:r>
            <a:r>
              <a:rPr lang="zh-CN" altLang="en-US" b="0" i="0" dirty="0">
                <a:solidFill>
                  <a:srgbClr val="1D2125"/>
                </a:solidFill>
                <a:effectLst/>
                <a:latin typeface="-apple-system"/>
              </a:rPr>
              <a:t>散射</a:t>
            </a:r>
            <a:endParaRPr lang="en-US" altLang="zh-CN" b="0" i="0" dirty="0">
              <a:solidFill>
                <a:srgbClr val="1D2125"/>
              </a:solidFill>
              <a:effectLst/>
              <a:latin typeface="-apple-system"/>
            </a:endParaRPr>
          </a:p>
          <a:p>
            <a:endParaRPr lang="en-US" altLang="zh-CN" dirty="0">
              <a:solidFill>
                <a:srgbClr val="1D2125"/>
              </a:solidFill>
              <a:latin typeface="-apple-system"/>
            </a:endParaRPr>
          </a:p>
          <a:p>
            <a:r>
              <a:rPr lang="zh-CN" altLang="en-US" b="0" i="0" dirty="0">
                <a:solidFill>
                  <a:srgbClr val="1D2125"/>
                </a:solidFill>
                <a:effectLst/>
                <a:latin typeface="-apple-system"/>
              </a:rPr>
              <a:t>在光脉冲</a:t>
            </a:r>
            <a:r>
              <a:rPr lang="en-US" altLang="zh-CN" b="0" i="1" dirty="0">
                <a:solidFill>
                  <a:srgbClr val="1D2125"/>
                </a:solidFill>
                <a:effectLst/>
                <a:latin typeface="-apple-system"/>
              </a:rPr>
              <a:t>t</a:t>
            </a:r>
            <a:r>
              <a:rPr lang="zh-CN" altLang="en-US" b="0" i="0" dirty="0">
                <a:solidFill>
                  <a:srgbClr val="1D2125"/>
                </a:solidFill>
                <a:effectLst/>
                <a:latin typeface="-apple-system"/>
              </a:rPr>
              <a:t>的范围内，如果出现相邻事件（连接器或熔接等），将很难被发现，因此相应的事件死区及衰减死区也增大。</a:t>
            </a:r>
            <a:endParaRPr lang="zh-CN" altLang="en-US" dirty="0"/>
          </a:p>
        </p:txBody>
      </p:sp>
      <p:pic>
        <p:nvPicPr>
          <p:cNvPr id="4" name="Picture 2">
            <a:extLst>
              <a:ext uri="{FF2B5EF4-FFF2-40B4-BE49-F238E27FC236}">
                <a16:creationId xmlns:a16="http://schemas.microsoft.com/office/drawing/2014/main" id="{42BF2F80-48BB-F8ED-B88E-5CEA5A861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532" y="1690688"/>
            <a:ext cx="5589299" cy="4123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717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FE2BE-A11C-86B0-DD63-51DF1FC4FEED}"/>
              </a:ext>
            </a:extLst>
          </p:cNvPr>
          <p:cNvSpPr>
            <a:spLocks noGrp="1"/>
          </p:cNvSpPr>
          <p:nvPr>
            <p:ph type="title"/>
          </p:nvPr>
        </p:nvSpPr>
        <p:spPr/>
        <p:txBody>
          <a:bodyPr/>
          <a:lstStyle/>
          <a:p>
            <a:r>
              <a:rPr lang="zh-CN" altLang="en-US" dirty="0"/>
              <a:t>为什么脉冲宽度是</a:t>
            </a:r>
            <a:r>
              <a:rPr lang="en-US" altLang="zh-CN" dirty="0"/>
              <a:t>OTDR</a:t>
            </a:r>
            <a:r>
              <a:rPr lang="zh-CN" altLang="en-US" dirty="0"/>
              <a:t>测试种最关键的参数？</a:t>
            </a:r>
          </a:p>
        </p:txBody>
      </p:sp>
      <p:sp>
        <p:nvSpPr>
          <p:cNvPr id="3" name="内容占位符 2">
            <a:extLst>
              <a:ext uri="{FF2B5EF4-FFF2-40B4-BE49-F238E27FC236}">
                <a16:creationId xmlns:a16="http://schemas.microsoft.com/office/drawing/2014/main" id="{4A5C4790-A293-F514-385E-CB533F4F6715}"/>
              </a:ext>
            </a:extLst>
          </p:cNvPr>
          <p:cNvSpPr>
            <a:spLocks noGrp="1"/>
          </p:cNvSpPr>
          <p:nvPr>
            <p:ph idx="1"/>
          </p:nvPr>
        </p:nvSpPr>
        <p:spPr/>
        <p:txBody>
          <a:bodyPr>
            <a:normAutofit lnSpcReduction="10000"/>
          </a:bodyPr>
          <a:lstStyle/>
          <a:p>
            <a:r>
              <a:rPr lang="zh-CN" altLang="en-US" dirty="0"/>
              <a:t>脉冲宽度的选择原则：</a:t>
            </a:r>
            <a:r>
              <a:rPr lang="zh-CN" altLang="en-US" dirty="0">
                <a:solidFill>
                  <a:srgbClr val="FF0000"/>
                </a:solidFill>
              </a:rPr>
              <a:t>长距离大脉冲宽度，高分辨小脉冲宽度</a:t>
            </a:r>
            <a:r>
              <a:rPr lang="zh-CN" altLang="en-US" dirty="0"/>
              <a:t>。</a:t>
            </a:r>
            <a:endParaRPr lang="en-US" altLang="zh-CN" dirty="0"/>
          </a:p>
          <a:p>
            <a:r>
              <a:rPr lang="zh-CN" altLang="en-US" dirty="0"/>
              <a:t>小脉冲宽度有利于详细观察反射事件附近的情况，判断是否存在隐藏事件。小脉冲宽度可以缩短盲区的范围，但反向</a:t>
            </a:r>
            <a:r>
              <a:rPr lang="en-US" altLang="zh-CN" dirty="0"/>
              <a:t>Rayleigh</a:t>
            </a:r>
            <a:r>
              <a:rPr lang="zh-CN" altLang="en-US" dirty="0"/>
              <a:t>散射强度也会相应变弱，导致</a:t>
            </a:r>
            <a:r>
              <a:rPr lang="en-US" altLang="zh-CN" dirty="0"/>
              <a:t>Trace</a:t>
            </a:r>
            <a:r>
              <a:rPr lang="zh-CN" altLang="en-US" dirty="0"/>
              <a:t>曲线不稳定，在衰减判别时会引入误差。同时，由于反向散射微弱，测试距离也会变短，在分析时常常会受到背景噪声的影响，一些小的损耗事件如光纤宏弯等往往被隐藏在噪声中，使得结果判断和分析时的难度增加。</a:t>
            </a:r>
            <a:endParaRPr lang="en-US" altLang="zh-CN" dirty="0"/>
          </a:p>
          <a:p>
            <a:endParaRPr lang="en-US" altLang="zh-CN" dirty="0"/>
          </a:p>
          <a:p>
            <a:r>
              <a:rPr lang="zh-CN" altLang="en-US" dirty="0"/>
              <a:t>大脉冲宽度可以提高反向散射信号强度，对于非反射事件可以提供良好的信噪比，帮助分析小的损耗事件并精确测量，但会增加判断盲区，使得发生反射事件后某段距离内的事件被隐藏。</a:t>
            </a:r>
          </a:p>
        </p:txBody>
      </p:sp>
    </p:spTree>
    <p:extLst>
      <p:ext uri="{BB962C8B-B14F-4D97-AF65-F5344CB8AC3E}">
        <p14:creationId xmlns:p14="http://schemas.microsoft.com/office/powerpoint/2010/main" val="16825542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7F96F7-375A-8C1B-DC13-8AC033A8ABF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4B56E30-0725-D85A-A020-3A46AEB38404}"/>
              </a:ext>
            </a:extLst>
          </p:cNvPr>
          <p:cNvSpPr>
            <a:spLocks noGrp="1"/>
          </p:cNvSpPr>
          <p:nvPr>
            <p:ph idx="1"/>
          </p:nvPr>
        </p:nvSpPr>
        <p:spPr/>
        <p:txBody>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⑤ 平均时间</a:t>
            </a:r>
            <a:endParaRPr kumimoji="0" lang="en-US"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1800" b="0" i="0" dirty="0">
                <a:solidFill>
                  <a:srgbClr val="1D2125"/>
                </a:solidFill>
                <a:effectLst/>
                <a:latin typeface="-apple-system"/>
              </a:rPr>
              <a:t>测试时间越长，测试</a:t>
            </a:r>
            <a:r>
              <a:rPr lang="en-US" altLang="zh-CN" sz="1800" b="0" i="0" dirty="0">
                <a:solidFill>
                  <a:srgbClr val="1D2125"/>
                </a:solidFill>
                <a:effectLst/>
                <a:latin typeface="-apple-system"/>
              </a:rPr>
              <a:t>Trace</a:t>
            </a:r>
            <a:r>
              <a:rPr lang="zh-CN" altLang="en-US" sz="1800" b="0" i="0" dirty="0">
                <a:solidFill>
                  <a:srgbClr val="1D2125"/>
                </a:solidFill>
                <a:effectLst/>
                <a:latin typeface="-apple-system"/>
              </a:rPr>
              <a:t>曲线中的随机噪声就越精确，增加了实际可用的动态范围和损耗事件判定的精度，可以观察到如熔接或弯曲等小事件。</a:t>
            </a:r>
            <a:endParaRPr kumimoji="0" lang="zh-CN" altLang="zh-CN" sz="20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⑥ 光纤折射率</a:t>
            </a:r>
            <a:endParaRPr kumimoji="0" lang="en-US"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1800" b="0" i="0" dirty="0">
                <a:solidFill>
                  <a:srgbClr val="1D2125"/>
                </a:solidFill>
                <a:effectLst/>
                <a:latin typeface="-apple-system"/>
              </a:rPr>
              <a:t>现在使用的单模光纤折射率基本在</a:t>
            </a:r>
            <a:r>
              <a:rPr lang="en-US" altLang="zh-CN" sz="1800" b="0" i="0" dirty="0">
                <a:solidFill>
                  <a:srgbClr val="1D2125"/>
                </a:solidFill>
                <a:effectLst/>
                <a:latin typeface="-apple-system"/>
              </a:rPr>
              <a:t>1.4600</a:t>
            </a:r>
            <a:r>
              <a:rPr lang="zh-CN" altLang="en-US" sz="1800" b="0" i="0" dirty="0">
                <a:solidFill>
                  <a:srgbClr val="1D2125"/>
                </a:solidFill>
                <a:effectLst/>
                <a:latin typeface="-apple-system"/>
              </a:rPr>
              <a:t>～</a:t>
            </a:r>
            <a:r>
              <a:rPr lang="en-US" altLang="zh-CN" sz="1800" b="0" i="0" dirty="0">
                <a:solidFill>
                  <a:srgbClr val="1D2125"/>
                </a:solidFill>
                <a:effectLst/>
                <a:latin typeface="-apple-system"/>
              </a:rPr>
              <a:t>1.4800</a:t>
            </a:r>
            <a:r>
              <a:rPr lang="zh-CN" altLang="en-US" sz="1800" b="0" i="0" dirty="0">
                <a:solidFill>
                  <a:srgbClr val="1D2125"/>
                </a:solidFill>
                <a:effectLst/>
                <a:latin typeface="-apple-system"/>
              </a:rPr>
              <a:t>范围内，折射率会直接影响</a:t>
            </a:r>
            <a:r>
              <a:rPr lang="en-US" altLang="zh-CN" sz="1800" b="0" i="0" dirty="0">
                <a:solidFill>
                  <a:srgbClr val="1D2125"/>
                </a:solidFill>
                <a:effectLst/>
                <a:latin typeface="-apple-system"/>
              </a:rPr>
              <a:t>OTDR</a:t>
            </a:r>
            <a:r>
              <a:rPr lang="zh-CN" altLang="en-US" sz="1800" b="0" i="0" dirty="0">
                <a:solidFill>
                  <a:srgbClr val="1D2125"/>
                </a:solidFill>
                <a:effectLst/>
                <a:latin typeface="-apple-system"/>
              </a:rPr>
              <a:t>测试的定位精度</a:t>
            </a:r>
            <a:endParaRPr kumimoji="0" lang="zh-CN" altLang="zh-CN" sz="20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⑦ 反向散射系数</a:t>
            </a:r>
            <a:endParaRPr kumimoji="0" lang="en-US"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altLang="zh-CN" sz="1800" b="0" i="0" dirty="0">
                <a:solidFill>
                  <a:srgbClr val="1D2125"/>
                </a:solidFill>
                <a:effectLst/>
                <a:latin typeface="-apple-system"/>
              </a:rPr>
              <a:t>OTDR</a:t>
            </a:r>
            <a:r>
              <a:rPr lang="zh-CN" altLang="en-US" sz="1800" b="0" i="0" dirty="0">
                <a:solidFill>
                  <a:srgbClr val="1D2125"/>
                </a:solidFill>
                <a:effectLst/>
                <a:latin typeface="-apple-system"/>
              </a:rPr>
              <a:t>测试仪设置的反向散射系数由光纤生产厂商提供，其值对反射事件定位和链路总回波损耗影响较大。</a:t>
            </a:r>
            <a:endParaRPr kumimoji="0" lang="zh-CN" altLang="zh-CN" sz="20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⑧ 反射</a:t>
            </a:r>
            <a:endParaRPr kumimoji="0" lang="en-US"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1800" b="0" i="0" dirty="0">
                <a:solidFill>
                  <a:srgbClr val="1D2125"/>
                </a:solidFill>
                <a:effectLst/>
                <a:latin typeface="-apple-system"/>
              </a:rPr>
              <a:t>反射是指高出反向散射水平部分与源光脉冲的比值，通常为负数，其值越接近</a:t>
            </a:r>
            <a:r>
              <a:rPr lang="en-US" altLang="zh-CN" sz="1800" b="0" i="0" dirty="0">
                <a:solidFill>
                  <a:srgbClr val="1D2125"/>
                </a:solidFill>
                <a:effectLst/>
                <a:latin typeface="-apple-system"/>
              </a:rPr>
              <a:t>0</a:t>
            </a:r>
            <a:r>
              <a:rPr lang="zh-CN" altLang="en-US" sz="1800" b="0" i="0" dirty="0">
                <a:solidFill>
                  <a:srgbClr val="1D2125"/>
                </a:solidFill>
                <a:effectLst/>
                <a:latin typeface="-apple-system"/>
              </a:rPr>
              <a:t>代表反射越大，是判别连接器质量的一个重要指标。</a:t>
            </a:r>
            <a:endParaRPr kumimoji="0" lang="zh-CN" altLang="zh-CN" sz="20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endParaRPr lang="zh-CN" altLang="en-US" dirty="0"/>
          </a:p>
        </p:txBody>
      </p:sp>
    </p:spTree>
    <p:extLst>
      <p:ext uri="{BB962C8B-B14F-4D97-AF65-F5344CB8AC3E}">
        <p14:creationId xmlns:p14="http://schemas.microsoft.com/office/powerpoint/2010/main" val="3571872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65133E-4350-D53E-3059-4B13485F99E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D701976-A104-6C85-6F57-70481D4DFAF7}"/>
              </a:ext>
            </a:extLst>
          </p:cNvPr>
          <p:cNvSpPr>
            <a:spLocks noGrp="1"/>
          </p:cNvSpPr>
          <p:nvPr>
            <p:ph idx="1"/>
          </p:nvPr>
        </p:nvSpPr>
        <p:spPr>
          <a:xfrm>
            <a:off x="838200" y="1825625"/>
            <a:ext cx="5574323" cy="4351338"/>
          </a:xfrm>
        </p:spPr>
        <p:txBody>
          <a:bodyPr>
            <a:normAutofit fontScale="92500" lnSpcReduction="20000"/>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rPr>
              <a:t>⑨ 典型波长</a:t>
            </a:r>
            <a:endParaRPr kumimoji="0" lang="en-US"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zh-CN" altLang="en-US" sz="2000" kern="100" dirty="0">
                <a:solidFill>
                  <a:prstClr val="black"/>
                </a:solidFill>
                <a:latin typeface="Times New Roman" panose="02020603050405020304" pitchFamily="18" charset="0"/>
                <a:ea typeface="宋体" panose="02010600030101010101" pitchFamily="2" charset="-122"/>
              </a:rPr>
              <a:t>典型波长为</a:t>
            </a:r>
            <a:r>
              <a:rPr lang="en-US" altLang="zh-CN" sz="2000" kern="100" dirty="0">
                <a:solidFill>
                  <a:prstClr val="black"/>
                </a:solidFill>
                <a:latin typeface="Times New Roman" panose="02020603050405020304" pitchFamily="18" charset="0"/>
                <a:ea typeface="宋体" panose="02010600030101010101" pitchFamily="2" charset="-122"/>
              </a:rPr>
              <a:t>850nm</a:t>
            </a:r>
            <a:r>
              <a:rPr lang="zh-CN" altLang="en-US" sz="2000" kern="100" dirty="0">
                <a:solidFill>
                  <a:prstClr val="black"/>
                </a:solidFill>
                <a:latin typeface="Times New Roman" panose="02020603050405020304" pitchFamily="18" charset="0"/>
                <a:ea typeface="宋体" panose="02010600030101010101" pitchFamily="2" charset="-122"/>
              </a:rPr>
              <a:t>、</a:t>
            </a:r>
            <a:r>
              <a:rPr lang="en-US" altLang="zh-CN" sz="2000" kern="100" dirty="0">
                <a:solidFill>
                  <a:prstClr val="black"/>
                </a:solidFill>
                <a:latin typeface="Times New Roman" panose="02020603050405020304" pitchFamily="18" charset="0"/>
                <a:ea typeface="宋体" panose="02010600030101010101" pitchFamily="2" charset="-122"/>
              </a:rPr>
              <a:t>1300nm</a:t>
            </a:r>
            <a:r>
              <a:rPr lang="zh-CN" altLang="en-US" sz="2000" kern="100" dirty="0">
                <a:solidFill>
                  <a:prstClr val="black"/>
                </a:solidFill>
                <a:latin typeface="Times New Roman" panose="02020603050405020304" pitchFamily="18" charset="0"/>
                <a:ea typeface="宋体" panose="02010600030101010101" pitchFamily="2" charset="-122"/>
              </a:rPr>
              <a:t>、</a:t>
            </a:r>
            <a:r>
              <a:rPr lang="en-US" altLang="zh-CN" sz="2000" kern="100" dirty="0">
                <a:solidFill>
                  <a:prstClr val="black"/>
                </a:solidFill>
                <a:latin typeface="Times New Roman" panose="02020603050405020304" pitchFamily="18" charset="0"/>
                <a:ea typeface="宋体" panose="02010600030101010101" pitchFamily="2" charset="-122"/>
              </a:rPr>
              <a:t>1310nm</a:t>
            </a:r>
            <a:r>
              <a:rPr lang="zh-CN" altLang="en-US" sz="2000" kern="100" dirty="0">
                <a:solidFill>
                  <a:prstClr val="black"/>
                </a:solidFill>
                <a:latin typeface="Times New Roman" panose="02020603050405020304" pitchFamily="18" charset="0"/>
                <a:ea typeface="宋体" panose="02010600030101010101" pitchFamily="2" charset="-122"/>
              </a:rPr>
              <a:t>和</a:t>
            </a:r>
            <a:r>
              <a:rPr lang="en-US" altLang="zh-CN" sz="2000" kern="100" dirty="0">
                <a:solidFill>
                  <a:prstClr val="black"/>
                </a:solidFill>
                <a:latin typeface="Times New Roman" panose="02020603050405020304" pitchFamily="18" charset="0"/>
                <a:ea typeface="宋体" panose="02010600030101010101" pitchFamily="2" charset="-122"/>
              </a:rPr>
              <a:t>1550nm</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zh-CN" altLang="zh-CN" sz="17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457200" lvl="1" indent="0">
              <a:buNone/>
            </a:pPr>
            <a:r>
              <a:rPr lang="zh-CN" altLang="en-US" sz="1800" kern="100" dirty="0">
                <a:solidFill>
                  <a:prstClr val="black"/>
                </a:solidFill>
                <a:latin typeface="Times New Roman" panose="02020603050405020304" pitchFamily="18" charset="0"/>
                <a:ea typeface="宋体" panose="02010600030101010101" pitchFamily="2" charset="-122"/>
              </a:rPr>
              <a:t>对于距离较长的单模光纤，一般采用</a:t>
            </a:r>
            <a:r>
              <a:rPr lang="en-US" altLang="zh-CN" sz="1800" kern="100" dirty="0">
                <a:solidFill>
                  <a:prstClr val="black"/>
                </a:solidFill>
                <a:latin typeface="Times New Roman" panose="02020603050405020304" pitchFamily="18" charset="0"/>
                <a:ea typeface="宋体" panose="02010600030101010101" pitchFamily="2" charset="-122"/>
              </a:rPr>
              <a:t>1550nm</a:t>
            </a:r>
            <a:r>
              <a:rPr lang="zh-CN" altLang="en-US" sz="1800" kern="100" dirty="0">
                <a:solidFill>
                  <a:prstClr val="black"/>
                </a:solidFill>
                <a:latin typeface="Times New Roman" panose="02020603050405020304" pitchFamily="18" charset="0"/>
                <a:ea typeface="宋体" panose="02010600030101010101" pitchFamily="2" charset="-122"/>
              </a:rPr>
              <a:t>波长进行测试，如果需要获得更好的图形曲线，可以采用</a:t>
            </a:r>
            <a:r>
              <a:rPr lang="en-US" altLang="zh-CN" sz="1800" kern="100" dirty="0">
                <a:solidFill>
                  <a:prstClr val="black"/>
                </a:solidFill>
                <a:latin typeface="Times New Roman" panose="02020603050405020304" pitchFamily="18" charset="0"/>
                <a:ea typeface="宋体" panose="02010600030101010101" pitchFamily="2" charset="-122"/>
              </a:rPr>
              <a:t>1310nm</a:t>
            </a:r>
            <a:r>
              <a:rPr lang="zh-CN" altLang="en-US" sz="1800" kern="100" dirty="0">
                <a:solidFill>
                  <a:prstClr val="black"/>
                </a:solidFill>
                <a:latin typeface="Times New Roman" panose="02020603050405020304" pitchFamily="18" charset="0"/>
                <a:ea typeface="宋体" panose="02010600030101010101" pitchFamily="2" charset="-122"/>
              </a:rPr>
              <a:t>波长。</a:t>
            </a:r>
            <a:endParaRPr lang="en-US" altLang="zh-CN" sz="1800" kern="100" dirty="0">
              <a:solidFill>
                <a:prstClr val="black"/>
              </a:solidFill>
              <a:latin typeface="Times New Roman" panose="02020603050405020304" pitchFamily="18" charset="0"/>
              <a:ea typeface="宋体" panose="02010600030101010101" pitchFamily="2" charset="-122"/>
            </a:endParaRPr>
          </a:p>
          <a:p>
            <a:pPr marL="457200" lvl="1" indent="0">
              <a:buNone/>
            </a:pPr>
            <a:endParaRPr lang="en-US" altLang="zh-CN" sz="1800" kern="100" dirty="0">
              <a:solidFill>
                <a:prstClr val="black"/>
              </a:solidFill>
              <a:latin typeface="Times New Roman" panose="02020603050405020304" pitchFamily="18" charset="0"/>
              <a:ea typeface="宋体" panose="02010600030101010101" pitchFamily="2" charset="-122"/>
            </a:endParaRPr>
          </a:p>
          <a:p>
            <a:pPr marL="457200" lvl="1" indent="0">
              <a:buNone/>
            </a:pPr>
            <a:r>
              <a:rPr lang="zh-CN" altLang="en-US" sz="1800" kern="100" dirty="0">
                <a:solidFill>
                  <a:prstClr val="black"/>
                </a:solidFill>
                <a:latin typeface="Times New Roman" panose="02020603050405020304" pitchFamily="18" charset="0"/>
                <a:ea typeface="宋体" panose="02010600030101010101" pitchFamily="2" charset="-122"/>
              </a:rPr>
              <a:t>⑩ 死区</a:t>
            </a:r>
          </a:p>
          <a:p>
            <a:pPr marL="457200" lvl="1" indent="0">
              <a:buNone/>
            </a:pPr>
            <a:endParaRPr lang="zh-CN" altLang="en-US" sz="1800" kern="100" dirty="0">
              <a:solidFill>
                <a:prstClr val="black"/>
              </a:solidFill>
              <a:latin typeface="Times New Roman" panose="02020603050405020304" pitchFamily="18" charset="0"/>
              <a:ea typeface="宋体" panose="02010600030101010101" pitchFamily="2" charset="-122"/>
            </a:endParaRPr>
          </a:p>
          <a:p>
            <a:pPr marL="457200" lvl="1" indent="0">
              <a:buNone/>
            </a:pPr>
            <a:r>
              <a:rPr lang="zh-CN" altLang="en-US" sz="1800" kern="100" dirty="0">
                <a:solidFill>
                  <a:prstClr val="black"/>
                </a:solidFill>
                <a:latin typeface="Times New Roman" panose="02020603050405020304" pitchFamily="18" charset="0"/>
                <a:ea typeface="宋体" panose="02010600030101010101" pitchFamily="2" charset="-122"/>
              </a:rPr>
              <a:t>死区又称“盲区”，通过</a:t>
            </a:r>
            <a:r>
              <a:rPr lang="en-US" altLang="zh-CN" sz="1800" kern="100" dirty="0">
                <a:solidFill>
                  <a:prstClr val="black"/>
                </a:solidFill>
                <a:latin typeface="Times New Roman" panose="02020603050405020304" pitchFamily="18" charset="0"/>
                <a:ea typeface="宋体" panose="02010600030101010101" pitchFamily="2" charset="-122"/>
              </a:rPr>
              <a:t>Fresnel</a:t>
            </a:r>
            <a:r>
              <a:rPr lang="zh-CN" altLang="en-US" sz="1800" kern="100" dirty="0">
                <a:solidFill>
                  <a:prstClr val="black"/>
                </a:solidFill>
                <a:latin typeface="Times New Roman" panose="02020603050405020304" pitchFamily="18" charset="0"/>
                <a:ea typeface="宋体" panose="02010600030101010101" pitchFamily="2" charset="-122"/>
              </a:rPr>
              <a:t>反射原理进行测试时，在一定的距离范围内，</a:t>
            </a:r>
            <a:r>
              <a:rPr lang="en-US" altLang="zh-CN" sz="1800" kern="100" dirty="0">
                <a:solidFill>
                  <a:prstClr val="black"/>
                </a:solidFill>
                <a:latin typeface="Times New Roman" panose="02020603050405020304" pitchFamily="18" charset="0"/>
                <a:ea typeface="宋体" panose="02010600030101010101" pitchFamily="2" charset="-122"/>
              </a:rPr>
              <a:t>Trace</a:t>
            </a:r>
            <a:r>
              <a:rPr lang="zh-CN" altLang="en-US" sz="1800" kern="100" dirty="0">
                <a:solidFill>
                  <a:prstClr val="black"/>
                </a:solidFill>
                <a:latin typeface="Times New Roman" panose="02020603050405020304" pitchFamily="18" charset="0"/>
                <a:ea typeface="宋体" panose="02010600030101010101" pitchFamily="2" charset="-122"/>
              </a:rPr>
              <a:t>曲线无法反映光纤的状态。其主要原因是，光纤链路上的</a:t>
            </a:r>
            <a:r>
              <a:rPr lang="en-US" altLang="zh-CN" sz="1800" kern="100" dirty="0">
                <a:solidFill>
                  <a:prstClr val="black"/>
                </a:solidFill>
                <a:latin typeface="Times New Roman" panose="02020603050405020304" pitchFamily="18" charset="0"/>
                <a:ea typeface="宋体" panose="02010600030101010101" pitchFamily="2" charset="-122"/>
              </a:rPr>
              <a:t>Fresnel</a:t>
            </a:r>
            <a:r>
              <a:rPr lang="zh-CN" altLang="en-US" sz="1800" kern="100" dirty="0">
                <a:solidFill>
                  <a:prstClr val="black"/>
                </a:solidFill>
                <a:latin typeface="Times New Roman" panose="02020603050405020304" pitchFamily="18" charset="0"/>
                <a:ea typeface="宋体" panose="02010600030101010101" pitchFamily="2" charset="-122"/>
              </a:rPr>
              <a:t>反射强信号使高敏探测器进入饱和状态，因此需要一定的恢复时间。</a:t>
            </a:r>
            <a:endParaRPr lang="en-US" altLang="zh-CN" sz="1800" kern="100" dirty="0">
              <a:solidFill>
                <a:prstClr val="black"/>
              </a:solidFill>
              <a:latin typeface="Times New Roman" panose="02020603050405020304" pitchFamily="18" charset="0"/>
              <a:ea typeface="宋体" panose="02010600030101010101" pitchFamily="2" charset="-122"/>
            </a:endParaRPr>
          </a:p>
          <a:p>
            <a:pPr marL="457200" lvl="1" indent="0">
              <a:buNone/>
            </a:pPr>
            <a:endParaRPr lang="en-US" altLang="zh-CN" sz="1800" kern="100" dirty="0">
              <a:solidFill>
                <a:prstClr val="black"/>
              </a:solidFill>
              <a:latin typeface="Times New Roman" panose="02020603050405020304" pitchFamily="18" charset="0"/>
              <a:ea typeface="宋体" panose="02010600030101010101" pitchFamily="2" charset="-122"/>
            </a:endParaRPr>
          </a:p>
          <a:p>
            <a:pPr marL="457200" lvl="1" indent="0">
              <a:buNone/>
            </a:pPr>
            <a:r>
              <a:rPr lang="zh-CN" altLang="en-US" sz="1800" kern="100" dirty="0">
                <a:solidFill>
                  <a:prstClr val="black"/>
                </a:solidFill>
                <a:latin typeface="Times New Roman" panose="02020603050405020304" pitchFamily="18" charset="0"/>
                <a:ea typeface="宋体" panose="02010600030101010101" pitchFamily="2" charset="-122"/>
              </a:rPr>
              <a:t>一般在两个连接器非常接近时，容易产生死区。死区分为事件死区（</a:t>
            </a:r>
            <a:r>
              <a:rPr lang="en-US" altLang="zh-CN" sz="1800" kern="100" dirty="0">
                <a:solidFill>
                  <a:prstClr val="black"/>
                </a:solidFill>
                <a:latin typeface="Times New Roman" panose="02020603050405020304" pitchFamily="18" charset="0"/>
                <a:ea typeface="宋体" panose="02010600030101010101" pitchFamily="2" charset="-122"/>
              </a:rPr>
              <a:t>EDZ</a:t>
            </a:r>
            <a:r>
              <a:rPr lang="zh-CN" altLang="en-US" sz="1800" kern="100" dirty="0">
                <a:solidFill>
                  <a:prstClr val="black"/>
                </a:solidFill>
                <a:latin typeface="Times New Roman" panose="02020603050405020304" pitchFamily="18" charset="0"/>
                <a:ea typeface="宋体" panose="02010600030101010101" pitchFamily="2" charset="-122"/>
              </a:rPr>
              <a:t>）和衰减死区（</a:t>
            </a:r>
            <a:r>
              <a:rPr lang="en-US" altLang="zh-CN" sz="1800" kern="100" dirty="0">
                <a:solidFill>
                  <a:prstClr val="black"/>
                </a:solidFill>
                <a:latin typeface="Times New Roman" panose="02020603050405020304" pitchFamily="18" charset="0"/>
                <a:ea typeface="宋体" panose="02010600030101010101" pitchFamily="2" charset="-122"/>
              </a:rPr>
              <a:t>ADZ</a:t>
            </a:r>
            <a:r>
              <a:rPr lang="zh-CN" altLang="en-US" sz="1800" kern="100" dirty="0">
                <a:solidFill>
                  <a:prstClr val="black"/>
                </a:solidFill>
                <a:latin typeface="Times New Roman" panose="02020603050405020304" pitchFamily="18" charset="0"/>
                <a:ea typeface="宋体" panose="02010600030101010101" pitchFamily="2" charset="-122"/>
              </a:rPr>
              <a:t>），如图</a:t>
            </a:r>
            <a:r>
              <a:rPr lang="en-US" altLang="zh-CN" sz="1800" kern="100" dirty="0">
                <a:solidFill>
                  <a:prstClr val="black"/>
                </a:solidFill>
                <a:latin typeface="Times New Roman" panose="02020603050405020304" pitchFamily="18" charset="0"/>
                <a:ea typeface="宋体" panose="02010600030101010101" pitchFamily="2" charset="-122"/>
              </a:rPr>
              <a:t>3.88</a:t>
            </a:r>
            <a:r>
              <a:rPr lang="zh-CN" altLang="en-US" sz="1800" kern="100" dirty="0">
                <a:solidFill>
                  <a:prstClr val="black"/>
                </a:solidFill>
                <a:latin typeface="Times New Roman" panose="02020603050405020304" pitchFamily="18" charset="0"/>
                <a:ea typeface="宋体" panose="02010600030101010101" pitchFamily="2" charset="-122"/>
              </a:rPr>
              <a:t>所示。事件死区仅对</a:t>
            </a:r>
            <a:r>
              <a:rPr lang="en-US" altLang="zh-CN" sz="1800" kern="100" dirty="0">
                <a:solidFill>
                  <a:prstClr val="black"/>
                </a:solidFill>
                <a:latin typeface="Times New Roman" panose="02020603050405020304" pitchFamily="18" charset="0"/>
                <a:ea typeface="宋体" panose="02010600030101010101" pitchFamily="2" charset="-122"/>
              </a:rPr>
              <a:t>Fresnel</a:t>
            </a:r>
            <a:r>
              <a:rPr lang="zh-CN" altLang="en-US" sz="1800" kern="100" dirty="0">
                <a:solidFill>
                  <a:prstClr val="black"/>
                </a:solidFill>
                <a:latin typeface="Times New Roman" panose="02020603050405020304" pitchFamily="18" charset="0"/>
                <a:ea typeface="宋体" panose="02010600030101010101" pitchFamily="2" charset="-122"/>
              </a:rPr>
              <a:t>非饱和反射有效。</a:t>
            </a:r>
          </a:p>
        </p:txBody>
      </p:sp>
      <p:pic>
        <p:nvPicPr>
          <p:cNvPr id="20482" name="Picture 2">
            <a:extLst>
              <a:ext uri="{FF2B5EF4-FFF2-40B4-BE49-F238E27FC236}">
                <a16:creationId xmlns:a16="http://schemas.microsoft.com/office/drawing/2014/main" id="{4770465D-BDCE-44DE-F1D6-26C846874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6923" y="2080175"/>
            <a:ext cx="434340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831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5B67D5-0AB7-0D1D-F40B-EBBACF8B0E3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B64ACD4-6BF1-2D1E-E5CB-0B41F85195D0}"/>
              </a:ext>
            </a:extLst>
          </p:cNvPr>
          <p:cNvSpPr>
            <a:spLocks noGrp="1"/>
          </p:cNvSpPr>
          <p:nvPr>
            <p:ph idx="1"/>
          </p:nvPr>
        </p:nvSpPr>
        <p:spPr>
          <a:xfrm>
            <a:off x="838200" y="1825625"/>
            <a:ext cx="5349536" cy="4351338"/>
          </a:xfrm>
        </p:spPr>
        <p:txBody>
          <a:bodyPr/>
          <a:lstStyle/>
          <a:p>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5</a:t>
            </a:r>
            <a:r>
              <a:rPr lang="zh-CN" altLang="zh-CN" sz="1800" kern="100" dirty="0">
                <a:effectLst/>
                <a:latin typeface="Times New Roman" panose="02020603050405020304" pitchFamily="18" charset="0"/>
                <a:ea typeface="宋体" panose="02010600030101010101" pitchFamily="2" charset="-122"/>
              </a:rPr>
              <a:t>）</a:t>
            </a:r>
            <a:r>
              <a:rPr lang="en-US" altLang="zh-CN" sz="1800" kern="100" dirty="0">
                <a:effectLst/>
                <a:latin typeface="Times New Roman" panose="02020603050405020304" pitchFamily="18" charset="0"/>
                <a:ea typeface="宋体" panose="02010600030101010101" pitchFamily="2" charset="-122"/>
              </a:rPr>
              <a:t>OTDR</a:t>
            </a:r>
            <a:r>
              <a:rPr lang="zh-CN" altLang="zh-CN" sz="1800" kern="100" dirty="0">
                <a:effectLst/>
                <a:latin typeface="Times New Roman" panose="02020603050405020304" pitchFamily="18" charset="0"/>
                <a:ea typeface="宋体" panose="02010600030101010101" pitchFamily="2" charset="-122"/>
              </a:rPr>
              <a:t>测试结果中的事件分析</a:t>
            </a:r>
          </a:p>
          <a:p>
            <a:pPr lvl="1" indent="0" algn="just">
              <a:lnSpc>
                <a:spcPts val="1500"/>
              </a:lnSpc>
              <a:buNone/>
            </a:pPr>
            <a:r>
              <a:rPr lang="zh-CN" altLang="zh-CN" sz="1800" kern="100" dirty="0">
                <a:latin typeface="Times New Roman" panose="02020603050405020304" pitchFamily="18" charset="0"/>
                <a:ea typeface="宋体" panose="02010600030101010101" pitchFamily="2" charset="-122"/>
              </a:rPr>
              <a:t>① 发射</a:t>
            </a:r>
            <a:r>
              <a:rPr lang="zh-CN" altLang="zh-CN" sz="1800" kern="100" dirty="0">
                <a:effectLst/>
                <a:latin typeface="Times New Roman" panose="02020603050405020304" pitchFamily="18" charset="0"/>
                <a:ea typeface="宋体" panose="02010600030101010101" pitchFamily="2" charset="-122"/>
              </a:rPr>
              <a:t>端口事件</a:t>
            </a:r>
            <a:endParaRPr lang="en-US" altLang="zh-CN" sz="1800" kern="100" dirty="0">
              <a:effectLst/>
              <a:latin typeface="Times New Roman" panose="02020603050405020304" pitchFamily="18" charset="0"/>
              <a:ea typeface="宋体" panose="02010600030101010101" pitchFamily="2" charset="-122"/>
            </a:endParaRPr>
          </a:p>
          <a:p>
            <a:pPr lvl="1" indent="0" algn="just">
              <a:lnSpc>
                <a:spcPts val="1500"/>
              </a:lnSpc>
              <a:buNone/>
            </a:pPr>
            <a:r>
              <a:rPr lang="zh-CN" altLang="zh-CN" sz="1800" kern="100" dirty="0">
                <a:effectLst/>
                <a:ea typeface="宋体" panose="02010600030101010101" pitchFamily="2" charset="-122"/>
                <a:cs typeface="Times New Roman" panose="02020603050405020304" pitchFamily="18" charset="0"/>
              </a:rPr>
              <a:t>② </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反射事件</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lvl="1" indent="0" algn="just">
              <a:lnSpc>
                <a:spcPts val="1500"/>
              </a:lnSpc>
              <a:buNone/>
            </a:pPr>
            <a:r>
              <a:rPr lang="zh-CN" altLang="zh-CN" sz="1800" kern="100" dirty="0">
                <a:effectLst/>
                <a:latin typeface="Times New Roman" panose="02020603050405020304" pitchFamily="18" charset="0"/>
                <a:ea typeface="宋体" panose="02010600030101010101" pitchFamily="2" charset="-122"/>
              </a:rPr>
              <a:t>③ 反射事件</a:t>
            </a:r>
            <a:endParaRPr lang="en-US" altLang="zh-CN" sz="1800" kern="100" dirty="0">
              <a:effectLst/>
              <a:latin typeface="Times New Roman" panose="02020603050405020304" pitchFamily="18" charset="0"/>
              <a:ea typeface="宋体" panose="02010600030101010101" pitchFamily="2" charset="-122"/>
            </a:endParaRPr>
          </a:p>
          <a:p>
            <a:pPr lvl="1" indent="0" algn="just">
              <a:lnSpc>
                <a:spcPts val="1500"/>
              </a:lnSpc>
              <a:buNone/>
            </a:pPr>
            <a:r>
              <a:rPr lang="zh-CN" altLang="zh-CN" sz="1800" kern="100" dirty="0">
                <a:effectLst/>
                <a:latin typeface="Times New Roman" panose="02020603050405020304" pitchFamily="18" charset="0"/>
                <a:ea typeface="宋体" panose="02010600030101010101" pitchFamily="2" charset="-122"/>
              </a:rPr>
              <a:t>④ 损耗事件</a:t>
            </a:r>
            <a:endParaRPr lang="en-US" altLang="zh-CN" sz="1800" kern="100" dirty="0">
              <a:effectLst/>
              <a:latin typeface="Times New Roman" panose="02020603050405020304" pitchFamily="18" charset="0"/>
              <a:ea typeface="宋体" panose="02010600030101010101" pitchFamily="2" charset="-122"/>
            </a:endParaRPr>
          </a:p>
          <a:p>
            <a:pPr lvl="1" indent="0" algn="just">
              <a:lnSpc>
                <a:spcPts val="1500"/>
              </a:lnSpc>
              <a:buNone/>
            </a:pPr>
            <a:r>
              <a:rPr lang="zh-CN" altLang="zh-CN" sz="1800" kern="100" dirty="0">
                <a:effectLst/>
                <a:ea typeface="宋体" panose="02010600030101010101" pitchFamily="2" charset="-122"/>
                <a:cs typeface="Times New Roman" panose="02020603050405020304" pitchFamily="18" charset="0"/>
              </a:rPr>
              <a:t>⑤ </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增益事件</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lvl="1" indent="0" algn="just">
              <a:lnSpc>
                <a:spcPts val="1500"/>
              </a:lnSpc>
              <a:buNone/>
            </a:pPr>
            <a:r>
              <a:rPr lang="zh-CN" altLang="zh-CN" sz="1800" kern="100" dirty="0">
                <a:effectLst/>
                <a:latin typeface="Times New Roman" panose="02020603050405020304" pitchFamily="18" charset="0"/>
                <a:ea typeface="宋体" panose="02010600030101010101" pitchFamily="2" charset="-122"/>
              </a:rPr>
              <a:t>⑥ 末端事件</a:t>
            </a:r>
            <a:endParaRPr lang="en-US" altLang="zh-CN" sz="1800" kern="100" dirty="0">
              <a:effectLst/>
              <a:latin typeface="Times New Roman" panose="02020603050405020304" pitchFamily="18" charset="0"/>
              <a:ea typeface="宋体" panose="02010600030101010101" pitchFamily="2" charset="-122"/>
            </a:endParaRPr>
          </a:p>
          <a:p>
            <a:pPr lvl="1" indent="0" algn="just">
              <a:lnSpc>
                <a:spcPts val="1500"/>
              </a:lnSpc>
              <a:buNone/>
            </a:pPr>
            <a:r>
              <a:rPr lang="zh-CN" altLang="zh-CN" sz="1800" kern="100" dirty="0">
                <a:effectLst/>
                <a:ea typeface="宋体" panose="02010600030101010101" pitchFamily="2" charset="-122"/>
                <a:cs typeface="Times New Roman" panose="02020603050405020304" pitchFamily="18" charset="0"/>
              </a:rPr>
              <a:t>⑦ </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幻象事件</a:t>
            </a:r>
            <a:endParaRPr lang="zh-CN" altLang="en-US" sz="1800" dirty="0"/>
          </a:p>
        </p:txBody>
      </p:sp>
      <p:pic>
        <p:nvPicPr>
          <p:cNvPr id="22530" name="图片 377">
            <a:extLst>
              <a:ext uri="{FF2B5EF4-FFF2-40B4-BE49-F238E27FC236}">
                <a16:creationId xmlns:a16="http://schemas.microsoft.com/office/drawing/2014/main" id="{7A71B748-C2E7-058B-6B0C-C5ED18DA1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7907" y="1825625"/>
            <a:ext cx="4555893" cy="342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247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A224878-C13A-40F4-AE81-80A17F13DE3E}"/>
              </a:ext>
            </a:extLst>
          </p:cNvPr>
          <p:cNvSpPr txBox="1"/>
          <p:nvPr/>
        </p:nvSpPr>
        <p:spPr>
          <a:xfrm>
            <a:off x="1955833" y="3044279"/>
            <a:ext cx="8022210" cy="1877437"/>
          </a:xfrm>
          <a:prstGeom prst="rect">
            <a:avLst/>
          </a:prstGeom>
          <a:noFill/>
        </p:spPr>
        <p:txBody>
          <a:bodyPr wrap="squar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谢谢</a:t>
            </a:r>
            <a:endPar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a:p>
            <a:pPr algn="ctr"/>
            <a:endPar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a:p>
            <a:pPr algn="ctr"/>
            <a:r>
              <a:rPr lang="zh-CN" altLang="en-US" sz="2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欢迎提宝贵建议：</a:t>
            </a:r>
            <a:r>
              <a:rPr lang="en-US" altLang="zh-CN" sz="2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pankaien@163.com</a:t>
            </a:r>
          </a:p>
        </p:txBody>
      </p:sp>
    </p:spTree>
    <p:extLst>
      <p:ext uri="{BB962C8B-B14F-4D97-AF65-F5344CB8AC3E}">
        <p14:creationId xmlns:p14="http://schemas.microsoft.com/office/powerpoint/2010/main" val="2095402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1032</TotalTime>
  <Words>2653</Words>
  <Application>Microsoft Office PowerPoint</Application>
  <PresentationFormat>宽屏</PresentationFormat>
  <Paragraphs>285</Paragraphs>
  <Slides>41</Slides>
  <Notes>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41</vt:i4>
      </vt:variant>
    </vt:vector>
  </HeadingPairs>
  <TitlesOfParts>
    <vt:vector size="49" baseType="lpstr">
      <vt:lpstr>-apple-system</vt:lpstr>
      <vt:lpstr>等线</vt:lpstr>
      <vt:lpstr>等线 Light</vt:lpstr>
      <vt:lpstr>宋体</vt:lpstr>
      <vt:lpstr>微软雅黑</vt:lpstr>
      <vt:lpstr>Arial</vt:lpstr>
      <vt:lpstr>Times New Roman</vt:lpstr>
      <vt:lpstr>Office 主题​​</vt:lpstr>
      <vt:lpstr>PowerPoint 演示文稿</vt:lpstr>
      <vt:lpstr>PowerPoint 演示文稿</vt:lpstr>
      <vt:lpstr>2.1铜缆测试标准和参数</vt:lpstr>
      <vt:lpstr>永久链路测试模型</vt:lpstr>
      <vt:lpstr>通道链路测试模型</vt:lpstr>
      <vt:lpstr>双绞线测试参数及针对的故障</vt:lpstr>
      <vt:lpstr>双绞线测试参数说明</vt:lpstr>
      <vt:lpstr>双绞线测试参数说明</vt:lpstr>
      <vt:lpstr>双绞线测试参数说明</vt:lpstr>
      <vt:lpstr>PowerPoint 演示文稿</vt:lpstr>
      <vt:lpstr>双绞线测试参数说明</vt:lpstr>
      <vt:lpstr>双绞线测试参数说明</vt:lpstr>
      <vt:lpstr>双绞线测试参数说明</vt:lpstr>
      <vt:lpstr>双绞线测试参数说明</vt:lpstr>
      <vt:lpstr>双绞线测试参数说明</vt:lpstr>
      <vt:lpstr>双绞线测试参数说明</vt:lpstr>
      <vt:lpstr>PowerPoint 演示文稿</vt:lpstr>
      <vt:lpstr>双绞线测试参数说明</vt:lpstr>
      <vt:lpstr>2.2 光纤测试标准和参数</vt:lpstr>
      <vt:lpstr>PowerPoint 演示文稿</vt:lpstr>
      <vt:lpstr>链路的损耗定义和计算</vt:lpstr>
      <vt:lpstr>一级测试光纤测试方法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为什么脉冲宽度是OTDR测试种最关键的参数？</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Pan Ken</dc:creator>
  <cp:lastModifiedBy>Ken Pan</cp:lastModifiedBy>
  <cp:revision>53</cp:revision>
  <dcterms:created xsi:type="dcterms:W3CDTF">2022-05-04T05:23:50Z</dcterms:created>
  <dcterms:modified xsi:type="dcterms:W3CDTF">2025-04-14T04:06:34Z</dcterms:modified>
</cp:coreProperties>
</file>