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32" r:id="rId2"/>
    <p:sldId id="837" r:id="rId3"/>
    <p:sldId id="934" r:id="rId4"/>
    <p:sldId id="935" r:id="rId5"/>
    <p:sldId id="936" r:id="rId6"/>
    <p:sldId id="937" r:id="rId7"/>
    <p:sldId id="938" r:id="rId8"/>
    <p:sldId id="939" r:id="rId9"/>
    <p:sldId id="940" r:id="rId10"/>
    <p:sldId id="828" r:id="rId11"/>
    <p:sldId id="941" r:id="rId12"/>
    <p:sldId id="943" r:id="rId13"/>
    <p:sldId id="944" r:id="rId14"/>
    <p:sldId id="945" r:id="rId15"/>
    <p:sldId id="946" r:id="rId16"/>
    <p:sldId id="942" r:id="rId17"/>
    <p:sldId id="947" r:id="rId18"/>
    <p:sldId id="948" r:id="rId19"/>
    <p:sldId id="949" r:id="rId20"/>
    <p:sldId id="951" r:id="rId21"/>
    <p:sldId id="325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77186" autoAdjust="0"/>
  </p:normalViewPr>
  <p:slideViewPr>
    <p:cSldViewPr snapToGrid="0">
      <p:cViewPr>
        <p:scale>
          <a:sx n="50" d="100"/>
          <a:sy n="50" d="100"/>
        </p:scale>
        <p:origin x="195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400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9EC0D-5937-4F4A-B8B5-D8BDAD9D188A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9281D-2F4D-4B9B-81C3-B8B5F02F2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525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2050-A8AC-41F4-B773-D1FC9AF48D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02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2050-A8AC-41F4-B773-D1FC9AF48D6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239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435030-2ADB-49C6-B61C-389D84811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30A4E6A-10EA-4AE0-BE82-15C9BE3B91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5CBF2C-25D4-4992-916C-124F02FD2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84B582-A10B-4299-8785-5606BCD3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DD1D4B-9B99-43C1-936A-0E918549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01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74417B-C00A-447B-A7E4-FBD189501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F1A497-B063-4A51-BC44-192B3B171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F168D2-8B7F-4AB0-B31E-AAC6636F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BF41AB-113C-499A-9C23-F3E3F158C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6C3E05-C8D5-4638-90AA-A646620B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17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54D976-0809-4584-AB54-AEA8ED23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90F69D-403C-49A6-8AA2-9AE977105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D0605D-39C3-4DAC-BCDA-349C4DF4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7FAD05-B580-4D45-8981-96C83ECEC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EF42B0-39B7-46A0-AA0A-325C1742C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192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A5E70-79AC-48C2-A5A7-3C3D50CF4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DD6EDF-AE7B-4BF8-916E-870F9108A3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E1BB3F4-9A27-4BF9-9B65-69CB5B5BB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59D0094-FD2B-441C-A3DD-2B1659A88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146DF5-6F24-4AA7-8689-6D13433B3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23281E-4EFA-4C1A-9CEF-BE59E5004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80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1D879B-3A33-4766-81F9-403EC694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525506-CAEE-4C80-BA0E-45AF3CF15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CF72F31-9BB7-463E-AA8E-8726E9549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BE755D2-FFD2-499F-9C16-2FF34AF87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8E1A2E5-1B55-46B4-B422-3E9631BCF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3B1A88-9533-4634-907C-50EA757A3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D5CEEC-1204-441B-8C7C-453148AD4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FF88CB0-D618-4FB2-9720-BE551D83C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522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235E-BA98-41A3-9D73-86849307D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94BE247-0304-4CBF-B980-85FDCFDDA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5A3AF9C-8C7F-4A97-9591-DC9443048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E48DC1-3C7C-4B40-8406-7237744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546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8F9FBB7-4605-48D2-B3DD-6B86C6B49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4D7CF96-CC67-4A72-8C7F-E2F7DB3AA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6443CA-BAC7-4955-A1AF-335C965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91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C9AE39-A304-4050-A854-2B550E00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6AC512-7180-4C40-B0AD-26CCCB419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5668C2-4FA7-4DE1-999A-9C33D0BF6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056ADB-74C0-4BD6-919F-C39ADA623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8C3B51-A766-4B81-B7A9-88847054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514935-81F5-4028-B74B-C225FD0A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097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A6A505-4361-4664-8A91-7B7AC5EB8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498C40E-2B6C-408B-A198-113EFC2CB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626745-6713-46FC-BB49-745954D4C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61D8CE8-137C-41AE-9E83-B58D6645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3C8C68E-9934-4BB4-B249-71A0728CD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9FA9C0-BFA9-413A-A616-4937B4496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94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A09598-6863-4138-AC80-749BB8492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65C241-BF91-49B5-9DDB-39348DA96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309B57-7960-4930-810B-9876D72F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486BD0-63D4-40F3-9B48-68BC62DF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0061F2-FEA2-4EFF-8525-7721165A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27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B3B6C35-F8AF-4B2F-8642-D2BCE060A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F6179A8-0716-4A7E-9084-00BD1AC91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CC7E41-4E12-4D6E-9D52-C7CFDA524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09D880-3EA6-4081-B12B-5744214DE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EEC62B-D9D6-468C-863D-EDCB52F9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802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629FB4-6B33-4A4C-B4E4-4CD11564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8BC5-6867-479C-BF5B-03208C4C5277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742242-CDFE-407B-91AB-D578A246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BBD3A0-F76C-4A9E-B820-AC54FCA2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55C41-0F9D-4697-9AE9-E9B3A6ABBF3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6167904-80B7-4095-BEA9-B62533365C80}"/>
              </a:ext>
            </a:extLst>
          </p:cNvPr>
          <p:cNvSpPr/>
          <p:nvPr userDrawn="1"/>
        </p:nvSpPr>
        <p:spPr>
          <a:xfrm>
            <a:off x="3439236" y="1692323"/>
            <a:ext cx="5486400" cy="102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85925BB-B72D-48B4-8AD8-519F50DDB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86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16006E7E-4FF3-4B5E-B1E0-43102EB1DE4E}"/>
              </a:ext>
            </a:extLst>
          </p:cNvPr>
          <p:cNvGrpSpPr/>
          <p:nvPr userDrawn="1"/>
        </p:nvGrpSpPr>
        <p:grpSpPr>
          <a:xfrm>
            <a:off x="54344" y="-423589"/>
            <a:ext cx="2167213" cy="316005"/>
            <a:chOff x="5950324" y="554721"/>
            <a:chExt cx="2167213" cy="316005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F2CCC9A-1B0E-4D42-A475-F3145F2F3946}"/>
                </a:ext>
              </a:extLst>
            </p:cNvPr>
            <p:cNvSpPr/>
            <p:nvPr userDrawn="1"/>
          </p:nvSpPr>
          <p:spPr>
            <a:xfrm>
              <a:off x="5950324" y="554721"/>
              <a:ext cx="316005" cy="316005"/>
            </a:xfrm>
            <a:prstGeom prst="ellipse">
              <a:avLst/>
            </a:prstGeom>
            <a:solidFill>
              <a:srgbClr val="057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2B58F82-DBC4-4237-AD7E-C59A1FEE8B21}"/>
                </a:ext>
              </a:extLst>
            </p:cNvPr>
            <p:cNvSpPr/>
            <p:nvPr userDrawn="1"/>
          </p:nvSpPr>
          <p:spPr>
            <a:xfrm>
              <a:off x="6413126" y="554721"/>
              <a:ext cx="316005" cy="316005"/>
            </a:xfrm>
            <a:prstGeom prst="ellipse">
              <a:avLst/>
            </a:prstGeom>
            <a:solidFill>
              <a:srgbClr val="3F4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DC564AAB-6B12-40B8-93D3-82F9F7E56C29}"/>
                </a:ext>
              </a:extLst>
            </p:cNvPr>
            <p:cNvSpPr/>
            <p:nvPr userDrawn="1"/>
          </p:nvSpPr>
          <p:spPr>
            <a:xfrm>
              <a:off x="6875928" y="554721"/>
              <a:ext cx="316005" cy="316005"/>
            </a:xfrm>
            <a:prstGeom prst="ellipse">
              <a:avLst/>
            </a:prstGeom>
            <a:solidFill>
              <a:srgbClr val="E55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DA9BC3CD-236C-4156-9E3D-CE42D018F5A3}"/>
                </a:ext>
              </a:extLst>
            </p:cNvPr>
            <p:cNvSpPr/>
            <p:nvPr userDrawn="1"/>
          </p:nvSpPr>
          <p:spPr>
            <a:xfrm>
              <a:off x="7338730" y="554721"/>
              <a:ext cx="316005" cy="316005"/>
            </a:xfrm>
            <a:prstGeom prst="ellipse">
              <a:avLst/>
            </a:prstGeom>
            <a:solidFill>
              <a:srgbClr val="FFC7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66E7492C-0317-4E5C-95C6-FEB5C8AB8862}"/>
                </a:ext>
              </a:extLst>
            </p:cNvPr>
            <p:cNvSpPr/>
            <p:nvPr userDrawn="1"/>
          </p:nvSpPr>
          <p:spPr>
            <a:xfrm>
              <a:off x="7801532" y="554721"/>
              <a:ext cx="316005" cy="316005"/>
            </a:xfrm>
            <a:prstGeom prst="ellipse">
              <a:avLst/>
            </a:prstGeom>
            <a:solidFill>
              <a:srgbClr val="888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936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BDE9514-CA53-47D5-B120-70B0EC6A8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E23181-FC56-447A-A6DC-E1EA1545C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17EFB5-21BF-44B0-A3A6-53E7E0A30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7A0D0-287E-4F82-84B5-8B00B9C59F02}" type="datetimeFigureOut">
              <a:rPr lang="zh-CN" altLang="en-US" smtClean="0"/>
              <a:t>2025/4/11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21B92-70CD-46D1-A751-5A2108E19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DBFC98-9110-48D1-8B56-C34F2EB89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28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A224878-C13A-40F4-AE81-80A17F13DE3E}"/>
              </a:ext>
            </a:extLst>
          </p:cNvPr>
          <p:cNvSpPr txBox="1"/>
          <p:nvPr/>
        </p:nvSpPr>
        <p:spPr>
          <a:xfrm>
            <a:off x="1287261" y="2219696"/>
            <a:ext cx="97743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/>
              <a:t>EST-100</a:t>
            </a:r>
            <a:r>
              <a:rPr lang="zh-CN" altLang="en-US" sz="6000" b="1" dirty="0"/>
              <a:t>配套实验课件</a:t>
            </a:r>
            <a:endParaRPr lang="en-US" altLang="zh-CN" sz="6000" b="1" dirty="0"/>
          </a:p>
          <a:p>
            <a:pPr algn="ctr"/>
            <a:endParaRPr lang="en-US" altLang="zh-C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E12C82B-20CD-B0E7-34A2-CF688ED9CE44}"/>
              </a:ext>
            </a:extLst>
          </p:cNvPr>
          <p:cNvSpPr txBox="1"/>
          <p:nvPr/>
        </p:nvSpPr>
        <p:spPr>
          <a:xfrm>
            <a:off x="3126418" y="3716774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实验五 光纤故障分析</a:t>
            </a:r>
          </a:p>
        </p:txBody>
      </p:sp>
    </p:spTree>
    <p:extLst>
      <p:ext uri="{BB962C8B-B14F-4D97-AF65-F5344CB8AC3E}">
        <p14:creationId xmlns:p14="http://schemas.microsoft.com/office/powerpoint/2010/main" val="107303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465B1-2530-A5BC-070C-0055969CA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思路和方法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9C4B29-CF32-3853-68E8-51B632419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常见的故障问题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一级测试中的故障问题</a:t>
            </a:r>
          </a:p>
          <a:p>
            <a:r>
              <a:rPr lang="zh-CN" altLang="en-US" dirty="0"/>
              <a:t>主要包括：光纤本身损耗、连接器损耗、熔接点损耗、长度等。</a:t>
            </a:r>
          </a:p>
          <a:p>
            <a:pPr marL="0" indent="0">
              <a:buNone/>
            </a:pPr>
            <a:r>
              <a:rPr lang="en-US" altLang="zh-CN" dirty="0"/>
              <a:t>2.OTDR</a:t>
            </a:r>
            <a:r>
              <a:rPr lang="zh-CN" altLang="en-US" dirty="0"/>
              <a:t>测试中的故障问题</a:t>
            </a:r>
          </a:p>
          <a:p>
            <a:r>
              <a:rPr lang="zh-CN" altLang="en-US" dirty="0"/>
              <a:t>主要包括：事件问题、光纤段问题</a:t>
            </a:r>
            <a:r>
              <a:rPr lang="en-US" altLang="zh-CN" dirty="0"/>
              <a:t>(</a:t>
            </a:r>
            <a:r>
              <a:rPr lang="zh-CN" altLang="en-US" dirty="0"/>
              <a:t>劣质或异质光纤等</a:t>
            </a:r>
            <a:r>
              <a:rPr lang="en-US" altLang="zh-CN" dirty="0"/>
              <a:t>)</a:t>
            </a:r>
            <a:r>
              <a:rPr lang="zh-CN" altLang="en-US" dirty="0"/>
              <a:t>、整个链路问题等。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2703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B31AC8-914C-9A6E-2ED8-98862B1CA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常见故障产生的原因和分析方式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335021-496F-B750-287A-FE84844DF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一级测试故障原因和分析方式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一级测试故障主要原因是损耗或长度不合格，损耗由光纤本身损耗、连接器总损耗 、熔接点总损耗三部分组成，一级测试又称</a:t>
            </a:r>
            <a:r>
              <a:rPr lang="en-US" altLang="zh-CN" dirty="0"/>
              <a:t>OLTS(Optical Loss Test Set)</a:t>
            </a:r>
            <a:r>
              <a:rPr lang="zh-CN" altLang="en-US" dirty="0"/>
              <a:t>测试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测试无法进行故障定位</a:t>
            </a:r>
          </a:p>
        </p:txBody>
      </p:sp>
    </p:spTree>
    <p:extLst>
      <p:ext uri="{BB962C8B-B14F-4D97-AF65-F5344CB8AC3E}">
        <p14:creationId xmlns:p14="http://schemas.microsoft.com/office/powerpoint/2010/main" val="260138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ABFD6F-BC92-08A7-D203-E21CBBE1E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2C6897-BBCB-4A6D-F264-4D3BBB5CD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2.OTDR</a:t>
            </a:r>
            <a:r>
              <a:rPr lang="zh-CN" altLang="en-US" dirty="0"/>
              <a:t>测试分析故障产生的原因和分析方式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大致可分为三类</a:t>
            </a:r>
            <a:r>
              <a:rPr lang="en-US" altLang="zh-CN" dirty="0"/>
              <a:t>.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）事件型故障：损耗、弯曲、反射、增益、幻像等；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）光纤段问题：段损耗、段损耗系数；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）整个链路问题：总链路长度，总链路损耗、总链路回波损耗；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207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75609C-94E0-2214-6E76-8C45A5FF5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OTDR</a:t>
            </a:r>
            <a:r>
              <a:rPr lang="zh-CN" altLang="en-US" dirty="0"/>
              <a:t>测试事件说明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A87303-4DE6-6AA8-E1FC-66CA839F1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）发射端口事件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）反射事件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）损耗事件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）增益事件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）末端事件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6</a:t>
            </a:r>
            <a:r>
              <a:rPr lang="zh-CN" altLang="en-US" dirty="0"/>
              <a:t>）幻象事件</a:t>
            </a:r>
          </a:p>
        </p:txBody>
      </p:sp>
    </p:spTree>
    <p:extLst>
      <p:ext uri="{BB962C8B-B14F-4D97-AF65-F5344CB8AC3E}">
        <p14:creationId xmlns:p14="http://schemas.microsoft.com/office/powerpoint/2010/main" val="3983960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70E9C3-2CFA-E062-CB77-7382D4667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整个链路问题测试内容包括：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AA6184-1EC3-CC92-A43E-AFF677E1E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）总链路长度：原理和段长度测试相似，但测试是整个链路，</a:t>
            </a:r>
            <a:r>
              <a:rPr lang="en-US" altLang="zh-CN" dirty="0"/>
              <a:t>OTDR</a:t>
            </a:r>
            <a:r>
              <a:rPr lang="zh-CN" altLang="en-US" dirty="0"/>
              <a:t>通过来回反射的原理进行距离计算，在发送端测量发出光信号到接收到返回光信号之间的时间，计算出光纤距离。如超长则判定不合格。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）总链路损耗：整个光纤首末的</a:t>
            </a:r>
            <a:r>
              <a:rPr lang="en-US" altLang="zh-CN" dirty="0"/>
              <a:t>OTDR</a:t>
            </a:r>
            <a:r>
              <a:rPr lang="zh-CN" altLang="en-US" dirty="0"/>
              <a:t>曲线反射能量的对比情况。总损耗是否通过视光纤测试标准而定。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）总链路回波损耗：整个光纤首末的</a:t>
            </a:r>
            <a:r>
              <a:rPr lang="en-US" altLang="zh-CN" dirty="0"/>
              <a:t>OTDR</a:t>
            </a:r>
            <a:r>
              <a:rPr lang="zh-CN" altLang="en-US" dirty="0"/>
              <a:t>曲线的反射能量的对比情况以及被测光纤整个长度的总反向散射。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9060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C6BD14-DFB8-9F99-6E4F-96B44322A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常见故障分析的步骤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0AB966-91D7-C82E-643C-B0F55FE62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确定测试模型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）光纤网络测试前，首先确定光纤类型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）评估链路中有多少熔接点或耦合器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）一级测试（</a:t>
            </a:r>
            <a:r>
              <a:rPr lang="en-US" altLang="zh-CN" dirty="0"/>
              <a:t>OLTS</a:t>
            </a:r>
            <a:r>
              <a:rPr lang="zh-CN" altLang="en-US" dirty="0"/>
              <a:t>光损耗测试）、</a:t>
            </a:r>
            <a:r>
              <a:rPr lang="en-US" altLang="zh-CN" dirty="0"/>
              <a:t>OTDR</a:t>
            </a:r>
            <a:r>
              <a:rPr lang="zh-CN" altLang="en-US" dirty="0"/>
              <a:t>光时域反射测试，还是二级测试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）光纤链路组成，需要用哪一种参考值设置方式或补偿方式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）光纤跳线端面成端方式，采用</a:t>
            </a:r>
            <a:r>
              <a:rPr lang="en-US" altLang="zh-CN" dirty="0"/>
              <a:t>PC/UPC/APC</a:t>
            </a:r>
            <a:r>
              <a:rPr lang="zh-CN" altLang="en-US" dirty="0"/>
              <a:t>中哪一种</a:t>
            </a:r>
          </a:p>
        </p:txBody>
      </p:sp>
    </p:spTree>
    <p:extLst>
      <p:ext uri="{BB962C8B-B14F-4D97-AF65-F5344CB8AC3E}">
        <p14:creationId xmlns:p14="http://schemas.microsoft.com/office/powerpoint/2010/main" val="3563091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D86F6C-80CF-2560-5900-80CF4EA3D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B3727D-8778-8E95-4498-5FC1C5F68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确定测试标准</a:t>
            </a:r>
            <a:endParaRPr lang="en-US" altLang="zh-CN" dirty="0"/>
          </a:p>
          <a:p>
            <a:r>
              <a:rPr lang="zh-CN" altLang="en-US" dirty="0"/>
              <a:t>根据实际部署光纤的情况，选择标准进行光纤诊断测试。</a:t>
            </a:r>
          </a:p>
        </p:txBody>
      </p:sp>
    </p:spTree>
    <p:extLst>
      <p:ext uri="{BB962C8B-B14F-4D97-AF65-F5344CB8AC3E}">
        <p14:creationId xmlns:p14="http://schemas.microsoft.com/office/powerpoint/2010/main" val="196645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主机和附件">
            <a:extLst>
              <a:ext uri="{FF2B5EF4-FFF2-40B4-BE49-F238E27FC236}">
                <a16:creationId xmlns:a16="http://schemas.microsoft.com/office/drawing/2014/main" id="{459A4192-2AB4-54D2-1F81-D1940577B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72" y="1284923"/>
            <a:ext cx="5756148" cy="4595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A2556AD-C3A7-E0C5-FAB2-FF9597164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相关设备和附件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319100-B635-F11F-0EFB-836DE7F99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" y="1825625"/>
            <a:ext cx="6400800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en-US" sz="2000" dirty="0"/>
              <a:t>）福禄克网络 </a:t>
            </a:r>
            <a:r>
              <a:rPr lang="en-US" altLang="zh-CN" sz="2000" dirty="0" err="1"/>
              <a:t>CertiFiber</a:t>
            </a:r>
            <a:r>
              <a:rPr lang="en-US" altLang="zh-CN" sz="2000" dirty="0"/>
              <a:t> Pro</a:t>
            </a:r>
            <a:r>
              <a:rPr lang="zh-CN" altLang="en-US" sz="2000" dirty="0"/>
              <a:t>光纤认证测试仪 </a:t>
            </a:r>
            <a:r>
              <a:rPr lang="en-US" altLang="zh-CN" sz="2000" dirty="0"/>
              <a:t>x 1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/>
              <a:t>）福禄克网络 </a:t>
            </a:r>
            <a:r>
              <a:rPr lang="en-US" altLang="zh-CN" sz="2000" dirty="0" err="1"/>
              <a:t>OptiFiber</a:t>
            </a:r>
            <a:r>
              <a:rPr lang="en-US" altLang="zh-CN" sz="2000" dirty="0"/>
              <a:t> Pro</a:t>
            </a:r>
            <a:r>
              <a:rPr lang="zh-CN" altLang="en-US" sz="2000" dirty="0"/>
              <a:t>光纤</a:t>
            </a:r>
            <a:r>
              <a:rPr lang="en-US" altLang="zh-CN" sz="2000" dirty="0"/>
              <a:t>OTDR</a:t>
            </a:r>
            <a:r>
              <a:rPr lang="zh-CN" altLang="en-US" sz="2000" dirty="0"/>
              <a:t>测试仪 </a:t>
            </a:r>
            <a:r>
              <a:rPr lang="en-US" altLang="zh-CN" sz="2000" dirty="0"/>
              <a:t>x 1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3</a:t>
            </a:r>
            <a:r>
              <a:rPr lang="zh-CN" altLang="en-US" sz="2000" dirty="0"/>
              <a:t>）</a:t>
            </a:r>
            <a:r>
              <a:rPr lang="en-US" altLang="zh-CN" sz="2000" dirty="0"/>
              <a:t>TRC(Test Reference Cords)</a:t>
            </a:r>
            <a:r>
              <a:rPr lang="zh-CN" altLang="en-US" sz="2000" dirty="0"/>
              <a:t>测试参考跳线 </a:t>
            </a:r>
            <a:r>
              <a:rPr lang="en-US" altLang="zh-CN" sz="2000" dirty="0"/>
              <a:t>x </a:t>
            </a:r>
            <a:r>
              <a:rPr lang="zh-CN" altLang="en-US" sz="2000" dirty="0"/>
              <a:t>若干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4</a:t>
            </a:r>
            <a:r>
              <a:rPr lang="zh-CN" altLang="en-US" sz="2000" dirty="0"/>
              <a:t>）</a:t>
            </a:r>
            <a:r>
              <a:rPr lang="en-US" altLang="zh-CN" sz="2000" dirty="0"/>
              <a:t>OTDR</a:t>
            </a:r>
            <a:r>
              <a:rPr lang="zh-CN" altLang="en-US" sz="2000" dirty="0"/>
              <a:t>补偿光纤 </a:t>
            </a:r>
            <a:r>
              <a:rPr lang="en-US" altLang="zh-CN" sz="2000" dirty="0"/>
              <a:t>x </a:t>
            </a:r>
            <a:r>
              <a:rPr lang="zh-CN" altLang="en-US" sz="2000" dirty="0"/>
              <a:t>若干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5</a:t>
            </a:r>
            <a:r>
              <a:rPr lang="zh-CN" altLang="en-US" sz="2000" dirty="0"/>
              <a:t>）</a:t>
            </a:r>
            <a:r>
              <a:rPr lang="en-US" altLang="zh-CN" sz="2000" dirty="0"/>
              <a:t>0.3m</a:t>
            </a:r>
            <a:r>
              <a:rPr lang="zh-CN" altLang="en-US" sz="2000" dirty="0"/>
              <a:t>测试短跳线 </a:t>
            </a:r>
            <a:r>
              <a:rPr lang="en-US" altLang="zh-CN" sz="2000" dirty="0"/>
              <a:t>x </a:t>
            </a:r>
            <a:r>
              <a:rPr lang="zh-CN" altLang="en-US" sz="2000" dirty="0"/>
              <a:t>若干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6</a:t>
            </a:r>
            <a:r>
              <a:rPr lang="zh-CN" altLang="en-US" sz="2000" dirty="0"/>
              <a:t>）</a:t>
            </a:r>
            <a:r>
              <a:rPr lang="en-US" altLang="zh-CN" sz="2000" dirty="0"/>
              <a:t>SC</a:t>
            </a:r>
            <a:r>
              <a:rPr lang="zh-CN" altLang="en-US" sz="2000" dirty="0"/>
              <a:t>适配器、</a:t>
            </a:r>
            <a:r>
              <a:rPr lang="en-US" altLang="zh-CN" sz="2000" dirty="0"/>
              <a:t>LC</a:t>
            </a:r>
            <a:r>
              <a:rPr lang="zh-CN" altLang="en-US" sz="2000" dirty="0"/>
              <a:t>适配器 </a:t>
            </a:r>
            <a:r>
              <a:rPr lang="en-US" altLang="zh-CN" sz="2000" dirty="0"/>
              <a:t>x </a:t>
            </a:r>
            <a:r>
              <a:rPr lang="zh-CN" altLang="en-US" sz="2000" dirty="0"/>
              <a:t>若干</a:t>
            </a: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01689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9795C-8663-39A1-881F-9499C5971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6">
            <a:extLst>
              <a:ext uri="{FF2B5EF4-FFF2-40B4-BE49-F238E27FC236}">
                <a16:creationId xmlns:a16="http://schemas.microsoft.com/office/drawing/2014/main" id="{45C7D13C-9462-E8E6-221F-E695380375F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44281" y="2288135"/>
            <a:ext cx="3343489" cy="2281733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>
              <a:defRPr/>
            </a:pPr>
            <a:endParaRPr lang="zh-CN" altLang="en-US" sz="37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0048BAC6-0172-22B3-25A3-FAAFCD5CB3B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93480" y="2420581"/>
            <a:ext cx="545291" cy="201684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endParaRPr lang="zh-CN" altLang="en-US" sz="41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5357FBD-86BC-012A-3D25-04698AEF2626}"/>
              </a:ext>
            </a:extLst>
          </p:cNvPr>
          <p:cNvSpPr/>
          <p:nvPr/>
        </p:nvSpPr>
        <p:spPr>
          <a:xfrm>
            <a:off x="1170432" y="2772346"/>
            <a:ext cx="7632192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任务一</a:t>
            </a:r>
            <a:endParaRPr lang="en-US" altLang="zh-CN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一级测试中的故障分析</a:t>
            </a:r>
          </a:p>
        </p:txBody>
      </p:sp>
    </p:spTree>
    <p:extLst>
      <p:ext uri="{BB962C8B-B14F-4D97-AF65-F5344CB8AC3E}">
        <p14:creationId xmlns:p14="http://schemas.microsoft.com/office/powerpoint/2010/main" val="210464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A8DD72-BC26-470E-85A2-33E9E7E59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BC40A3-6567-6F6E-3F6A-5FF96FE98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如测试中仪器检测到光纤中有活动光，请立即断开光纤和测试仪的连接；</a:t>
            </a:r>
          </a:p>
          <a:p>
            <a:r>
              <a:rPr lang="zh-CN" altLang="en-US" dirty="0"/>
              <a:t>如测试中被测链路端口或连接头有损坏，请勿强行与测试仪进行连接；</a:t>
            </a:r>
          </a:p>
          <a:p>
            <a:r>
              <a:rPr lang="zh-CN" altLang="en-US" dirty="0"/>
              <a:t>如测试仪亏电，请充电后再使用；</a:t>
            </a:r>
          </a:p>
          <a:p>
            <a:r>
              <a:rPr lang="zh-CN" altLang="en-US" dirty="0"/>
              <a:t>测试中经常会遇到各种测试不通过的情形，故障原因可能是单一故障，也可能是复杂故障，有的故障可以定位，有的故障无法定位，须结合不通过的原因进行故障分析或定位。</a:t>
            </a:r>
          </a:p>
          <a:p>
            <a:r>
              <a:rPr lang="zh-CN" altLang="en-US" dirty="0"/>
              <a:t>有时光纤质量太差时，可能不满足</a:t>
            </a:r>
            <a:r>
              <a:rPr lang="en-US" altLang="zh-CN" dirty="0"/>
              <a:t>OTDR</a:t>
            </a:r>
            <a:r>
              <a:rPr lang="zh-CN" altLang="en-US" dirty="0"/>
              <a:t>测试最低端面要求，此时可运用红光测试或通断测试辅助进行故障排除和定位。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4897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A2A74D-7F81-DF26-11FF-54BF3523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操作要领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7CEE23-2CBC-0E59-15C5-EC79CCBE4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确定故障分析标准</a:t>
            </a:r>
            <a:endParaRPr lang="en-US" altLang="zh-CN" dirty="0"/>
          </a:p>
          <a:p>
            <a:r>
              <a:rPr lang="zh-CN" altLang="en-US" dirty="0"/>
              <a:t>测试结果未通过时，查看错误原因。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）采用链路标准测试，测试内容为损耗。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）采用应用标准测试，测试内容为损耗加长度。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损耗问题故障分析</a:t>
            </a:r>
            <a:endParaRPr lang="en-US" altLang="zh-CN" dirty="0"/>
          </a:p>
          <a:p>
            <a:r>
              <a:rPr lang="zh-CN" altLang="en-US" dirty="0"/>
              <a:t>查看损耗测试结果，判断故障类型。一般有损耗故障、断开故障、极性、长度故障等。</a:t>
            </a:r>
          </a:p>
        </p:txBody>
      </p:sp>
    </p:spTree>
    <p:extLst>
      <p:ext uri="{BB962C8B-B14F-4D97-AF65-F5344CB8AC3E}">
        <p14:creationId xmlns:p14="http://schemas.microsoft.com/office/powerpoint/2010/main" val="3151522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51F12C-5264-E32E-1637-4194407DB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0925F4-4D86-2009-9195-62FDB12F2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记录损耗问题故障分析</a:t>
            </a:r>
            <a:endParaRPr lang="en-US" altLang="zh-CN" dirty="0"/>
          </a:p>
          <a:p>
            <a:r>
              <a:rPr lang="zh-CN" altLang="en-US" dirty="0"/>
              <a:t>填写故障类型、故障位置定位和原因分析。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18AFD4E-E783-EC41-9FD4-D8280D913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619826"/>
              </p:ext>
            </p:extLst>
          </p:nvPr>
        </p:nvGraphicFramePr>
        <p:xfrm>
          <a:off x="2121408" y="3233420"/>
          <a:ext cx="7549896" cy="3078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6208">
                  <a:extLst>
                    <a:ext uri="{9D8B030D-6E8A-4147-A177-3AD203B41FA5}">
                      <a16:colId xmlns:a16="http://schemas.microsoft.com/office/drawing/2014/main" val="3469605666"/>
                    </a:ext>
                  </a:extLst>
                </a:gridCol>
                <a:gridCol w="5123688">
                  <a:extLst>
                    <a:ext uri="{9D8B030D-6E8A-4147-A177-3AD203B41FA5}">
                      <a16:colId xmlns:a16="http://schemas.microsoft.com/office/drawing/2014/main" val="25827078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400" kern="100">
                          <a:effectLst/>
                        </a:rPr>
                        <a:t>故障类型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400" kern="100">
                          <a:effectLst/>
                        </a:rPr>
                        <a:t>主要故障定位和原因分析（样例）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603016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400" kern="100">
                          <a:effectLst/>
                        </a:rPr>
                        <a:t>OLTS</a:t>
                      </a:r>
                      <a:r>
                        <a:rPr lang="zh-CN" sz="2400" kern="100">
                          <a:effectLst/>
                        </a:rPr>
                        <a:t>测试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03289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400" kern="100">
                          <a:effectLst/>
                        </a:rPr>
                        <a:t>损耗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2400" kern="100">
                          <a:effectLst/>
                        </a:rPr>
                        <a:t>A</a:t>
                      </a:r>
                      <a:r>
                        <a:rPr lang="zh-CN" sz="2400" kern="100">
                          <a:effectLst/>
                        </a:rPr>
                        <a:t>芯链路损耗超标</a:t>
                      </a:r>
                      <a:r>
                        <a:rPr lang="en-US" sz="2400" kern="100">
                          <a:effectLst/>
                        </a:rPr>
                        <a:t> B</a:t>
                      </a:r>
                      <a:r>
                        <a:rPr lang="zh-CN" sz="2400" kern="100">
                          <a:effectLst/>
                        </a:rPr>
                        <a:t>芯链路损耗超标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005532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400" kern="100" dirty="0">
                          <a:effectLst/>
                        </a:rPr>
                        <a:t>损耗</a:t>
                      </a:r>
                      <a:endParaRPr lang="zh-CN" sz="2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2400" kern="100" dirty="0">
                          <a:effectLst/>
                        </a:rPr>
                        <a:t>A</a:t>
                      </a:r>
                      <a:r>
                        <a:rPr lang="zh-CN" sz="2400" kern="100" dirty="0">
                          <a:effectLst/>
                        </a:rPr>
                        <a:t>芯链路损耗超标</a:t>
                      </a:r>
                      <a:endParaRPr lang="zh-CN" sz="2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39589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400" kern="100">
                          <a:effectLst/>
                        </a:rPr>
                        <a:t>损耗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2400" kern="100">
                          <a:effectLst/>
                        </a:rPr>
                        <a:t>B</a:t>
                      </a:r>
                      <a:r>
                        <a:rPr lang="zh-CN" sz="2400" kern="100">
                          <a:effectLst/>
                        </a:rPr>
                        <a:t>芯链路损耗超标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893468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400" kern="100">
                          <a:effectLst/>
                        </a:rPr>
                        <a:t>断开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2400" kern="100">
                          <a:effectLst/>
                        </a:rPr>
                        <a:t>A</a:t>
                      </a:r>
                      <a:r>
                        <a:rPr lang="zh-CN" sz="2400" kern="100">
                          <a:effectLst/>
                        </a:rPr>
                        <a:t>芯断路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91188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400" kern="100">
                          <a:effectLst/>
                        </a:rPr>
                        <a:t>极性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2400" kern="100">
                          <a:effectLst/>
                        </a:rPr>
                        <a:t>A,B</a:t>
                      </a:r>
                      <a:r>
                        <a:rPr lang="zh-CN" sz="2400" kern="100">
                          <a:effectLst/>
                        </a:rPr>
                        <a:t>芯反接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635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400" kern="100">
                          <a:effectLst/>
                        </a:rPr>
                        <a:t>长度</a:t>
                      </a:r>
                      <a:endParaRPr lang="zh-CN" sz="2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2400" kern="100" dirty="0">
                          <a:effectLst/>
                        </a:rPr>
                        <a:t>A,B</a:t>
                      </a:r>
                      <a:r>
                        <a:rPr lang="zh-CN" sz="2400" kern="100" dirty="0">
                          <a:effectLst/>
                        </a:rPr>
                        <a:t>芯长度超标</a:t>
                      </a:r>
                      <a:endParaRPr lang="zh-CN" sz="2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67684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901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5C9E9-9FDD-66AB-0AE3-787100D39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78E14C-64E5-52C1-4CDF-A774E9C35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4.</a:t>
            </a:r>
            <a:r>
              <a:rPr lang="zh-CN" altLang="en-US" dirty="0"/>
              <a:t>修复故障链路</a:t>
            </a:r>
            <a:endParaRPr lang="en-US" altLang="zh-CN" dirty="0"/>
          </a:p>
          <a:p>
            <a:r>
              <a:rPr lang="zh-CN" altLang="en-US" dirty="0"/>
              <a:t>如因损耗超标导致故障，建议使用</a:t>
            </a:r>
            <a:r>
              <a:rPr lang="en-US" altLang="zh-CN" dirty="0"/>
              <a:t>OTDR</a:t>
            </a:r>
            <a:r>
              <a:rPr lang="zh-CN" altLang="en-US" dirty="0"/>
              <a:t>测试进行故障定位。</a:t>
            </a:r>
          </a:p>
          <a:p>
            <a:r>
              <a:rPr lang="zh-CN" altLang="en-US" dirty="0"/>
              <a:t>如光纤断开，使用红光笔或</a:t>
            </a:r>
            <a:r>
              <a:rPr lang="en-US" altLang="zh-CN" dirty="0"/>
              <a:t>OTDR</a:t>
            </a:r>
            <a:r>
              <a:rPr lang="zh-CN" altLang="en-US" dirty="0"/>
              <a:t>进行断点定位，如发生在适配器，则检查适配器，重新插拔紧固或更换适配器，如发生在光纤链路中，更换光纤或熔接光纤，排除故障 。</a:t>
            </a:r>
          </a:p>
          <a:p>
            <a:r>
              <a:rPr lang="zh-CN" altLang="en-US" dirty="0"/>
              <a:t>如极性故障，对调</a:t>
            </a:r>
            <a:r>
              <a:rPr lang="en-US" altLang="zh-CN" dirty="0"/>
              <a:t>A</a:t>
            </a:r>
            <a:r>
              <a:rPr lang="zh-CN" altLang="en-US" dirty="0"/>
              <a:t>、</a:t>
            </a:r>
            <a:r>
              <a:rPr lang="en-US" altLang="zh-CN" dirty="0"/>
              <a:t>B</a:t>
            </a:r>
            <a:r>
              <a:rPr lang="zh-CN" altLang="en-US" dirty="0"/>
              <a:t>芯光纤，排除故障。</a:t>
            </a:r>
          </a:p>
          <a:p>
            <a:r>
              <a:rPr lang="zh-CN" altLang="en-US" dirty="0"/>
              <a:t>如长度超标，需要进行标记或备案，说明该链路不适用于当前应用标准。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183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67469-2A7B-DD44-11C7-A7CDA3F14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6">
            <a:extLst>
              <a:ext uri="{FF2B5EF4-FFF2-40B4-BE49-F238E27FC236}">
                <a16:creationId xmlns:a16="http://schemas.microsoft.com/office/drawing/2014/main" id="{71B939E1-CD58-CC33-3446-EA4AFE08BA9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44281" y="2288135"/>
            <a:ext cx="3343489" cy="2281733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>
              <a:defRPr/>
            </a:pPr>
            <a:endParaRPr lang="zh-CN" altLang="en-US" sz="37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F6BD6F15-4DA5-EF5C-EA4D-826367FB16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93480" y="2420581"/>
            <a:ext cx="545291" cy="201684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endParaRPr lang="zh-CN" altLang="en-US" sz="41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DFAD54C-57E6-B2D9-6CB6-BD29CA90D7EF}"/>
              </a:ext>
            </a:extLst>
          </p:cNvPr>
          <p:cNvSpPr/>
          <p:nvPr/>
        </p:nvSpPr>
        <p:spPr>
          <a:xfrm>
            <a:off x="1170432" y="2772346"/>
            <a:ext cx="7632192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任务二</a:t>
            </a:r>
            <a:endParaRPr lang="en-US" altLang="zh-CN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     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OTDR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测试中的故障及事件分析</a:t>
            </a:r>
          </a:p>
        </p:txBody>
      </p:sp>
    </p:spTree>
    <p:extLst>
      <p:ext uri="{BB962C8B-B14F-4D97-AF65-F5344CB8AC3E}">
        <p14:creationId xmlns:p14="http://schemas.microsoft.com/office/powerpoint/2010/main" val="333238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E28E41-8A98-771F-B638-5291DBCAA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操作要领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83380B-C69B-F4D1-6F20-FF2B521FC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确定故障类型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4773F08-503C-9B7D-4909-DB829ABD4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421" y="819846"/>
            <a:ext cx="1771429" cy="5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62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DFC4BF-C858-1D4B-F857-B64F40054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操作要领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D4A4FB-3007-6B98-73B1-D2563A38D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故障及事件分析</a:t>
            </a:r>
            <a:endParaRPr lang="en-US" altLang="zh-CN" dirty="0"/>
          </a:p>
          <a:p>
            <a:r>
              <a:rPr lang="zh-CN" altLang="en-US" dirty="0"/>
              <a:t>查看不同的事件，观察通道图、事件表和曲线图等</a:t>
            </a:r>
          </a:p>
        </p:txBody>
      </p:sp>
      <p:pic>
        <p:nvPicPr>
          <p:cNvPr id="3074" name="Picture 2" descr="图1">
            <a:extLst>
              <a:ext uri="{FF2B5EF4-FFF2-40B4-BE49-F238E27FC236}">
                <a16:creationId xmlns:a16="http://schemas.microsoft.com/office/drawing/2014/main" id="{0FA1A206-7C69-CF61-1A30-1EA0B5B7F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635" y="3152776"/>
            <a:ext cx="2482405" cy="334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图2">
            <a:extLst>
              <a:ext uri="{FF2B5EF4-FFF2-40B4-BE49-F238E27FC236}">
                <a16:creationId xmlns:a16="http://schemas.microsoft.com/office/drawing/2014/main" id="{670C0705-6F79-C7A6-DE44-9A487B7AA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299" y="3152775"/>
            <a:ext cx="2482405" cy="334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图3">
            <a:extLst>
              <a:ext uri="{FF2B5EF4-FFF2-40B4-BE49-F238E27FC236}">
                <a16:creationId xmlns:a16="http://schemas.microsoft.com/office/drawing/2014/main" id="{F2A89338-FF4C-8B99-DE46-DD70C392A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3152774"/>
            <a:ext cx="2494659" cy="334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491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28F980-046F-0CBB-C244-5D2AC0453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CC5D2903-7D5F-3907-C53B-A479AAF559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246313"/>
              </p:ext>
            </p:extLst>
          </p:nvPr>
        </p:nvGraphicFramePr>
        <p:xfrm>
          <a:off x="838200" y="1981200"/>
          <a:ext cx="10515600" cy="4753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0280">
                  <a:extLst>
                    <a:ext uri="{9D8B030D-6E8A-4147-A177-3AD203B41FA5}">
                      <a16:colId xmlns:a16="http://schemas.microsoft.com/office/drawing/2014/main" val="2681301372"/>
                    </a:ext>
                  </a:extLst>
                </a:gridCol>
                <a:gridCol w="8275320">
                  <a:extLst>
                    <a:ext uri="{9D8B030D-6E8A-4147-A177-3AD203B41FA5}">
                      <a16:colId xmlns:a16="http://schemas.microsoft.com/office/drawing/2014/main" val="1071842903"/>
                    </a:ext>
                  </a:extLst>
                </a:gridCol>
              </a:tblGrid>
              <a:tr h="48293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kern="100">
                          <a:effectLst/>
                        </a:rPr>
                        <a:t>事件图例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kern="100">
                          <a:effectLst/>
                        </a:rPr>
                        <a:t>事件说明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52586734"/>
                  </a:ext>
                </a:extLst>
              </a:tr>
              <a:tr h="48293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kern="100">
                        <a:solidFill>
                          <a:srgbClr val="212529"/>
                        </a:solidFill>
                        <a:effectLst/>
                        <a:latin typeface="Segoe UI" panose="020B0502040204020203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通过的反射事件，对象连接器，小于</a:t>
                      </a:r>
                      <a:r>
                        <a:rPr lang="en-US" sz="2000" kern="100">
                          <a:effectLst/>
                        </a:rPr>
                        <a:t>0.75dB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18370683"/>
                  </a:ext>
                </a:extLst>
              </a:tr>
              <a:tr h="48293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kern="100">
                        <a:solidFill>
                          <a:srgbClr val="212529"/>
                        </a:solidFill>
                        <a:effectLst/>
                        <a:latin typeface="Segoe UI" panose="020B0502040204020203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通过的反射事件，对象连接器，大于</a:t>
                      </a:r>
                      <a:r>
                        <a:rPr lang="en-US" sz="2000" kern="100">
                          <a:effectLst/>
                        </a:rPr>
                        <a:t>0.75dB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10391297"/>
                  </a:ext>
                </a:extLst>
              </a:tr>
              <a:tr h="48293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kern="100" dirty="0">
                        <a:solidFill>
                          <a:srgbClr val="212529"/>
                        </a:solidFill>
                        <a:effectLst/>
                        <a:latin typeface="Segoe UI" panose="020B0502040204020203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 dirty="0">
                          <a:effectLst/>
                        </a:rPr>
                        <a:t>隐藏反射事件，对象连续两个连接器</a:t>
                      </a:r>
                      <a:endParaRPr lang="en-US" altLang="zh-CN" sz="2000" kern="100" dirty="0">
                        <a:effectLst/>
                      </a:endParaRPr>
                    </a:p>
                    <a:p>
                      <a:pPr algn="just">
                        <a:buNone/>
                      </a:pP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02461655"/>
                  </a:ext>
                </a:extLst>
              </a:tr>
              <a:tr h="93746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kern="100" dirty="0">
                        <a:solidFill>
                          <a:srgbClr val="212529"/>
                        </a:solidFill>
                        <a:effectLst/>
                        <a:latin typeface="Segoe UI" panose="020B0502040204020203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 dirty="0">
                          <a:effectLst/>
                        </a:rPr>
                        <a:t>通过的损耗事件，对象熔接点，大于</a:t>
                      </a:r>
                      <a:r>
                        <a:rPr lang="en-US" sz="2000" kern="100" dirty="0">
                          <a:effectLst/>
                        </a:rPr>
                        <a:t>0.1dB</a:t>
                      </a:r>
                      <a:r>
                        <a:rPr lang="zh-CN" sz="2000" kern="100" dirty="0">
                          <a:effectLst/>
                        </a:rPr>
                        <a:t>，小于</a:t>
                      </a:r>
                      <a:r>
                        <a:rPr lang="en-US" sz="2000" kern="100" dirty="0">
                          <a:effectLst/>
                        </a:rPr>
                        <a:t>0.3dB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86273798"/>
                  </a:ext>
                </a:extLst>
              </a:tr>
              <a:tr h="4937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kern="100">
                        <a:solidFill>
                          <a:srgbClr val="212529"/>
                        </a:solidFill>
                        <a:effectLst/>
                        <a:latin typeface="Segoe UI" panose="020B0502040204020203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失败的损耗事件，对象熔接点，大于</a:t>
                      </a:r>
                      <a:r>
                        <a:rPr lang="en-US" sz="2000" kern="100">
                          <a:effectLst/>
                        </a:rPr>
                        <a:t>0.3dB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8030127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kern="100">
                        <a:solidFill>
                          <a:srgbClr val="212529"/>
                        </a:solidFill>
                        <a:effectLst/>
                        <a:latin typeface="Segoe UI" panose="020B0502040204020203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隐藏事件和前连接器总损耗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2444546"/>
                  </a:ext>
                </a:extLst>
              </a:tr>
              <a:tr h="48293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kern="100">
                        <a:solidFill>
                          <a:srgbClr val="212529"/>
                        </a:solidFill>
                        <a:effectLst/>
                        <a:latin typeface="Segoe UI" panose="020B0502040204020203" pitchFamily="34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 dirty="0">
                          <a:effectLst/>
                        </a:rPr>
                        <a:t>弯曲事件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50773100"/>
                  </a:ext>
                </a:extLst>
              </a:tr>
            </a:tbl>
          </a:graphicData>
        </a:graphic>
      </p:graphicFrame>
      <p:pic>
        <p:nvPicPr>
          <p:cNvPr id="4103" name="图片 10" descr="正常连接器">
            <a:extLst>
              <a:ext uri="{FF2B5EF4-FFF2-40B4-BE49-F238E27FC236}">
                <a16:creationId xmlns:a16="http://schemas.microsoft.com/office/drawing/2014/main" id="{2143D8E1-A69D-88EF-3F41-D4ABF5914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33" y="2542142"/>
            <a:ext cx="312738" cy="31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图片 9" descr="失败的连接器">
            <a:extLst>
              <a:ext uri="{FF2B5EF4-FFF2-40B4-BE49-F238E27FC236}">
                <a16:creationId xmlns:a16="http://schemas.microsoft.com/office/drawing/2014/main" id="{2EDF1A96-D1CF-6676-795F-CBA0E2807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704" y="3016964"/>
            <a:ext cx="296863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图片 8" descr="隐藏连接器">
            <a:extLst>
              <a:ext uri="{FF2B5EF4-FFF2-40B4-BE49-F238E27FC236}">
                <a16:creationId xmlns:a16="http://schemas.microsoft.com/office/drawing/2014/main" id="{0712E289-180D-6135-18E4-A5FD268CF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704" y="3597275"/>
            <a:ext cx="296863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图片 7" descr="熔接点">
            <a:extLst>
              <a:ext uri="{FF2B5EF4-FFF2-40B4-BE49-F238E27FC236}">
                <a16:creationId xmlns:a16="http://schemas.microsoft.com/office/drawing/2014/main" id="{D8433825-C205-3196-1927-FB310EEBA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470" y="4414997"/>
            <a:ext cx="2206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图片 6" descr="失败熔接点">
            <a:extLst>
              <a:ext uri="{FF2B5EF4-FFF2-40B4-BE49-F238E27FC236}">
                <a16:creationId xmlns:a16="http://schemas.microsoft.com/office/drawing/2014/main" id="{13659FE7-1FBD-3F01-B573-4AB5FEF90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470" y="5050473"/>
            <a:ext cx="212725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图片 5">
            <a:extLst>
              <a:ext uri="{FF2B5EF4-FFF2-40B4-BE49-F238E27FC236}">
                <a16:creationId xmlns:a16="http://schemas.microsoft.com/office/drawing/2014/main" id="{A9E5C3D8-7C2B-DF1C-56A5-983906F94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544" y="5637847"/>
            <a:ext cx="282575" cy="50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图片 4">
            <a:extLst>
              <a:ext uri="{FF2B5EF4-FFF2-40B4-BE49-F238E27FC236}">
                <a16:creationId xmlns:a16="http://schemas.microsoft.com/office/drawing/2014/main" id="{B1CA389B-F873-1259-1242-E509983E6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774" y="6329362"/>
            <a:ext cx="212725" cy="32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218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F82B42-6113-BABA-9791-59DC75AFF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C859D7-5432-BEE8-DD8C-9FAABE54A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记录</a:t>
            </a:r>
            <a:r>
              <a:rPr lang="en-US" altLang="zh-CN" dirty="0"/>
              <a:t>OTDR</a:t>
            </a:r>
            <a:r>
              <a:rPr lang="zh-CN" altLang="en-US" dirty="0"/>
              <a:t>问题和故障分析</a:t>
            </a:r>
            <a:endParaRPr lang="en-US" altLang="zh-CN" dirty="0"/>
          </a:p>
          <a:p>
            <a:r>
              <a:rPr lang="zh-CN" altLang="en-US" dirty="0"/>
              <a:t>填写故障类型、故障定位和原因分析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8A188D3-B385-313D-0A0E-88B8307AFD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288821"/>
              </p:ext>
            </p:extLst>
          </p:nvPr>
        </p:nvGraphicFramePr>
        <p:xfrm>
          <a:off x="838200" y="3281363"/>
          <a:ext cx="10515600" cy="2895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8520">
                  <a:extLst>
                    <a:ext uri="{9D8B030D-6E8A-4147-A177-3AD203B41FA5}">
                      <a16:colId xmlns:a16="http://schemas.microsoft.com/office/drawing/2014/main" val="3925913140"/>
                    </a:ext>
                  </a:extLst>
                </a:gridCol>
                <a:gridCol w="7117080">
                  <a:extLst>
                    <a:ext uri="{9D8B030D-6E8A-4147-A177-3AD203B41FA5}">
                      <a16:colId xmlns:a16="http://schemas.microsoft.com/office/drawing/2014/main" val="13784320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kern="100">
                          <a:effectLst/>
                        </a:rPr>
                        <a:t>故障类型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kern="100">
                          <a:effectLst/>
                        </a:rPr>
                        <a:t>主要故障定位和原因分析（样例）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292923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kern="100">
                          <a:effectLst/>
                        </a:rPr>
                        <a:t>OTDR</a:t>
                      </a:r>
                      <a:r>
                        <a:rPr lang="zh-CN" sz="2000" kern="100">
                          <a:effectLst/>
                        </a:rPr>
                        <a:t>测试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4711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反射事件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距主机端</a:t>
                      </a:r>
                      <a:r>
                        <a:rPr lang="en-US" sz="2000" kern="100">
                          <a:effectLst/>
                        </a:rPr>
                        <a:t>20m</a:t>
                      </a:r>
                      <a:r>
                        <a:rPr lang="zh-CN" sz="2000" kern="100">
                          <a:effectLst/>
                        </a:rPr>
                        <a:t>处，存在连接器，损耗为</a:t>
                      </a:r>
                      <a:r>
                        <a:rPr lang="en-US" sz="2000" kern="100">
                          <a:effectLst/>
                        </a:rPr>
                        <a:t>0.95dB</a:t>
                      </a:r>
                      <a:r>
                        <a:rPr lang="zh-CN" sz="2000" kern="100">
                          <a:effectLst/>
                        </a:rPr>
                        <a:t>，超标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63743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反射事件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距主机端</a:t>
                      </a:r>
                      <a:r>
                        <a:rPr lang="en-US" sz="2000" kern="100">
                          <a:effectLst/>
                        </a:rPr>
                        <a:t>50m</a:t>
                      </a:r>
                      <a:r>
                        <a:rPr lang="zh-CN" sz="2000" kern="100">
                          <a:effectLst/>
                        </a:rPr>
                        <a:t>处，存在连接器，反射为</a:t>
                      </a:r>
                      <a:r>
                        <a:rPr lang="en-US" sz="2000" kern="100">
                          <a:effectLst/>
                        </a:rPr>
                        <a:t>-25.85dB</a:t>
                      </a:r>
                      <a:r>
                        <a:rPr lang="zh-CN" sz="2000" kern="100">
                          <a:effectLst/>
                        </a:rPr>
                        <a:t>，超标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83416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损耗事件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 dirty="0">
                          <a:effectLst/>
                        </a:rPr>
                        <a:t>距主机端</a:t>
                      </a:r>
                      <a:r>
                        <a:rPr lang="en-US" sz="2000" kern="100" dirty="0">
                          <a:effectLst/>
                        </a:rPr>
                        <a:t>58m</a:t>
                      </a:r>
                      <a:r>
                        <a:rPr lang="zh-CN" sz="2000" kern="100" dirty="0">
                          <a:effectLst/>
                        </a:rPr>
                        <a:t>处，存在熔接损耗过大或锐弯，损耗为</a:t>
                      </a:r>
                      <a:r>
                        <a:rPr lang="en-US" sz="2000" kern="100" dirty="0">
                          <a:effectLst/>
                        </a:rPr>
                        <a:t>0.85dB</a:t>
                      </a:r>
                      <a:r>
                        <a:rPr lang="zh-CN" sz="2000" kern="100" dirty="0">
                          <a:effectLst/>
                        </a:rPr>
                        <a:t>，超标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2744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增益事件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距主机端</a:t>
                      </a:r>
                      <a:r>
                        <a:rPr lang="en-US" sz="2000" kern="100">
                          <a:effectLst/>
                        </a:rPr>
                        <a:t>35m</a:t>
                      </a:r>
                      <a:r>
                        <a:rPr lang="zh-CN" sz="2000" kern="100">
                          <a:effectLst/>
                        </a:rPr>
                        <a:t>处，存在光纤孔径失配，由细变粗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404566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幻象事件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距主机端</a:t>
                      </a:r>
                      <a:r>
                        <a:rPr lang="en-US" sz="2000" kern="100">
                          <a:effectLst/>
                        </a:rPr>
                        <a:t>60m</a:t>
                      </a:r>
                      <a:r>
                        <a:rPr lang="zh-CN" sz="2000" kern="100">
                          <a:effectLst/>
                        </a:rPr>
                        <a:t>处，光耦合点存在端面问题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51715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>
                          <a:effectLst/>
                        </a:rPr>
                        <a:t>弯曲事件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sz="2000" kern="100" dirty="0">
                          <a:effectLst/>
                        </a:rPr>
                        <a:t>距主机端</a:t>
                      </a:r>
                      <a:r>
                        <a:rPr lang="en-US" sz="2000" kern="100" dirty="0">
                          <a:effectLst/>
                        </a:rPr>
                        <a:t>85m</a:t>
                      </a:r>
                      <a:r>
                        <a:rPr lang="zh-CN" sz="2000" kern="100" dirty="0">
                          <a:effectLst/>
                        </a:rPr>
                        <a:t>处，光纤存在影响损耗的钝弯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65249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321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0CB617-BE0F-FD74-AF8E-FD04E92EC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B7050D-DF4D-8C66-26B3-5291D74F7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CN" dirty="0"/>
              <a:t>4.</a:t>
            </a:r>
            <a:r>
              <a:rPr lang="zh-CN" altLang="en-US" dirty="0"/>
              <a:t>修复故障链路</a:t>
            </a:r>
            <a:endParaRPr lang="en-US" altLang="zh-CN" dirty="0"/>
          </a:p>
          <a:p>
            <a:r>
              <a:rPr lang="zh-CN" altLang="en-US" dirty="0"/>
              <a:t>对于发射事件造成的损耗超标故障，可以清洁连接头端面，如故障仍未排除，可使用光纤放大镜查看光纤端面是否存在划痕和破损，重新打磨或更换光纤连接头，或更换光纤。</a:t>
            </a:r>
          </a:p>
          <a:p>
            <a:r>
              <a:rPr lang="zh-CN" altLang="en-US" dirty="0"/>
              <a:t>对于发射事件造成的反射超标故障，可以清洁连接头端面，如故障仍未排除，可重新打磨或更换光纤连接头，或更换光纤。</a:t>
            </a:r>
          </a:p>
          <a:p>
            <a:r>
              <a:rPr lang="zh-CN" altLang="en-US" dirty="0"/>
              <a:t>对于损耗事件造成的损耗超标故障，可检查故障位置扎带松紧情况，是否存在锐弯，如为熔接点，则需要重新熔接光缆。</a:t>
            </a:r>
          </a:p>
          <a:p>
            <a:r>
              <a:rPr lang="zh-CN" altLang="en-US" dirty="0"/>
              <a:t>对于增益事件造成的故障，需要更换孔径和材质、等级一致的光纤</a:t>
            </a:r>
            <a:r>
              <a:rPr lang="en-US" altLang="zh-CN" dirty="0"/>
              <a:t>(</a:t>
            </a:r>
            <a:r>
              <a:rPr lang="zh-CN" altLang="en-US" dirty="0"/>
              <a:t>绝大多数业主不接受异质光纤链路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对于幻象事件造成的故障，可以清洁连接头端面。</a:t>
            </a:r>
          </a:p>
          <a:p>
            <a:r>
              <a:rPr lang="zh-CN" altLang="en-US" dirty="0"/>
              <a:t>对于弯曲事件造成的故障，可检查故障位置扎带松紧情况，是否存在钝弯，进行平整修复故障。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1635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A224878-C13A-40F4-AE81-80A17F13DE3E}"/>
              </a:ext>
            </a:extLst>
          </p:cNvPr>
          <p:cNvSpPr txBox="1"/>
          <p:nvPr/>
        </p:nvSpPr>
        <p:spPr>
          <a:xfrm>
            <a:off x="1955833" y="3044279"/>
            <a:ext cx="80222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谢谢</a:t>
            </a:r>
            <a:endParaRPr lang="en-US" altLang="zh-CN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endParaRPr lang="en-US" altLang="zh-CN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r>
              <a:rPr lang="zh-CN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欢迎提宝贵建议：</a:t>
            </a:r>
            <a:r>
              <a:rPr lang="en-US" altLang="zh-C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pankaien@163.com</a:t>
            </a:r>
          </a:p>
        </p:txBody>
      </p:sp>
    </p:spTree>
    <p:extLst>
      <p:ext uri="{BB962C8B-B14F-4D97-AF65-F5344CB8AC3E}">
        <p14:creationId xmlns:p14="http://schemas.microsoft.com/office/powerpoint/2010/main" val="209540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1381</Words>
  <Application>Microsoft Office PowerPoint</Application>
  <PresentationFormat>宽屏</PresentationFormat>
  <Paragraphs>128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等线</vt:lpstr>
      <vt:lpstr>等线 Light</vt:lpstr>
      <vt:lpstr>微软雅黑</vt:lpstr>
      <vt:lpstr>Arial</vt:lpstr>
      <vt:lpstr>Segoe UI</vt:lpstr>
      <vt:lpstr>Office 主题​​</vt:lpstr>
      <vt:lpstr>PowerPoint 演示文稿</vt:lpstr>
      <vt:lpstr>思路和方法</vt:lpstr>
      <vt:lpstr>常见故障产生的原因和分析方式</vt:lpstr>
      <vt:lpstr>PowerPoint 演示文稿</vt:lpstr>
      <vt:lpstr>OTDR测试事件说明</vt:lpstr>
      <vt:lpstr>整个链路问题测试内容包括：</vt:lpstr>
      <vt:lpstr>常见故障分析的步骤</vt:lpstr>
      <vt:lpstr>PowerPoint 演示文稿</vt:lpstr>
      <vt:lpstr>相关设备和附件</vt:lpstr>
      <vt:lpstr>PowerPoint 演示文稿</vt:lpstr>
      <vt:lpstr>注意事项</vt:lpstr>
      <vt:lpstr>【操作要领】</vt:lpstr>
      <vt:lpstr>PowerPoint 演示文稿</vt:lpstr>
      <vt:lpstr>PowerPoint 演示文稿</vt:lpstr>
      <vt:lpstr>PowerPoint 演示文稿</vt:lpstr>
      <vt:lpstr>【操作要领】</vt:lpstr>
      <vt:lpstr>【操作要领】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Pan Ken</dc:creator>
  <cp:lastModifiedBy>Ken Pan</cp:lastModifiedBy>
  <cp:revision>78</cp:revision>
  <dcterms:created xsi:type="dcterms:W3CDTF">2022-05-04T05:23:50Z</dcterms:created>
  <dcterms:modified xsi:type="dcterms:W3CDTF">2025-04-11T08:39:35Z</dcterms:modified>
</cp:coreProperties>
</file>