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332" r:id="rId2"/>
    <p:sldId id="837" r:id="rId3"/>
    <p:sldId id="870" r:id="rId4"/>
    <p:sldId id="871" r:id="rId5"/>
    <p:sldId id="872" r:id="rId6"/>
    <p:sldId id="873" r:id="rId7"/>
    <p:sldId id="874" r:id="rId8"/>
    <p:sldId id="875" r:id="rId9"/>
    <p:sldId id="876" r:id="rId10"/>
    <p:sldId id="877" r:id="rId11"/>
    <p:sldId id="878" r:id="rId12"/>
    <p:sldId id="879" r:id="rId13"/>
    <p:sldId id="880" r:id="rId14"/>
    <p:sldId id="828" r:id="rId15"/>
    <p:sldId id="849" r:id="rId16"/>
    <p:sldId id="881" r:id="rId17"/>
    <p:sldId id="883" r:id="rId18"/>
    <p:sldId id="885" r:id="rId19"/>
    <p:sldId id="886" r:id="rId20"/>
    <p:sldId id="887" r:id="rId21"/>
    <p:sldId id="888" r:id="rId22"/>
    <p:sldId id="889" r:id="rId23"/>
    <p:sldId id="890" r:id="rId24"/>
    <p:sldId id="891" r:id="rId25"/>
    <p:sldId id="892" r:id="rId26"/>
    <p:sldId id="893" r:id="rId27"/>
    <p:sldId id="894" r:id="rId28"/>
    <p:sldId id="895" r:id="rId29"/>
    <p:sldId id="884" r:id="rId30"/>
    <p:sldId id="896" r:id="rId31"/>
    <p:sldId id="897" r:id="rId32"/>
    <p:sldId id="898" r:id="rId33"/>
    <p:sldId id="899" r:id="rId34"/>
    <p:sldId id="900" r:id="rId35"/>
    <p:sldId id="901" r:id="rId36"/>
    <p:sldId id="902" r:id="rId37"/>
    <p:sldId id="904" r:id="rId38"/>
    <p:sldId id="905" r:id="rId39"/>
    <p:sldId id="903" r:id="rId40"/>
    <p:sldId id="906" r:id="rId41"/>
    <p:sldId id="907" r:id="rId42"/>
    <p:sldId id="908" r:id="rId43"/>
    <p:sldId id="909" r:id="rId44"/>
    <p:sldId id="910" r:id="rId45"/>
    <p:sldId id="911" r:id="rId46"/>
    <p:sldId id="912" r:id="rId47"/>
    <p:sldId id="913" r:id="rId48"/>
    <p:sldId id="914" r:id="rId49"/>
    <p:sldId id="915" r:id="rId50"/>
    <p:sldId id="916" r:id="rId51"/>
    <p:sldId id="917" r:id="rId52"/>
    <p:sldId id="918" r:id="rId53"/>
    <p:sldId id="919" r:id="rId54"/>
    <p:sldId id="920" r:id="rId55"/>
    <p:sldId id="921" r:id="rId56"/>
    <p:sldId id="922" r:id="rId57"/>
    <p:sldId id="923" r:id="rId58"/>
    <p:sldId id="924" r:id="rId59"/>
    <p:sldId id="925" r:id="rId60"/>
    <p:sldId id="926" r:id="rId61"/>
    <p:sldId id="927" r:id="rId62"/>
    <p:sldId id="928" r:id="rId63"/>
    <p:sldId id="929" r:id="rId64"/>
    <p:sldId id="930" r:id="rId65"/>
    <p:sldId id="931" r:id="rId66"/>
    <p:sldId id="325" r:id="rId6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7" autoAdjust="0"/>
    <p:restoredTop sz="77186" autoAdjust="0"/>
  </p:normalViewPr>
  <p:slideViewPr>
    <p:cSldViewPr snapToGrid="0">
      <p:cViewPr varScale="1">
        <p:scale>
          <a:sx n="63" d="100"/>
          <a:sy n="63" d="100"/>
        </p:scale>
        <p:origin x="1474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400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49EC0D-5937-4F4A-B8B5-D8BDAD9D188A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9281D-2F4D-4B9B-81C3-B8B5F02F29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525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52050-A8AC-41F4-B773-D1FC9AF48D6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1024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9281D-2F4D-4B9B-81C3-B8B5F02F292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9363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52050-A8AC-41F4-B773-D1FC9AF48D6D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239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435030-2ADB-49C6-B61C-389D84811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30A4E6A-10EA-4AE0-BE82-15C9BE3B91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5CBF2C-25D4-4992-916C-124F02FD2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84B582-A10B-4299-8785-5606BCD31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DD1D4B-9B99-43C1-936A-0E9185495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01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74417B-C00A-447B-A7E4-FBD189501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F1A497-B063-4A51-BC44-192B3B171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F168D2-8B7F-4AB0-B31E-AAC6636F1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BF41AB-113C-499A-9C23-F3E3F158C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6C3E05-C8D5-4638-90AA-A646620B3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173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54D976-0809-4584-AB54-AEA8ED23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E90F69D-403C-49A6-8AA2-9AE977105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D0605D-39C3-4DAC-BCDA-349C4DF47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7FAD05-B580-4D45-8981-96C83ECEC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EF42B0-39B7-46A0-AA0A-325C1742C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192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FA5E70-79AC-48C2-A5A7-3C3D50CF4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DD6EDF-AE7B-4BF8-916E-870F9108A3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E1BB3F4-9A27-4BF9-9B65-69CB5B5BB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59D0094-FD2B-441C-A3DD-2B1659A88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A146DF5-6F24-4AA7-8689-6D13433B3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23281E-4EFA-4C1A-9CEF-BE59E5004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800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1D879B-3A33-4766-81F9-403EC694C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1525506-CAEE-4C80-BA0E-45AF3CF15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CF72F31-9BB7-463E-AA8E-8726E9549F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BE755D2-FFD2-499F-9C16-2FF34AF87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8E1A2E5-1B55-46B4-B422-3E9631BCF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93B1A88-9533-4634-907C-50EA757A3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CD5CEEC-1204-441B-8C7C-453148AD4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FF88CB0-D618-4FB2-9720-BE551D83C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522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80235E-BA98-41A3-9D73-86849307D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94BE247-0304-4CBF-B980-85FDCFDDA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5A3AF9C-8C7F-4A97-9591-DC9443048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1E48DC1-3C7C-4B40-8406-72377443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546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8F9FBB7-4605-48D2-B3DD-6B86C6B49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4D7CF96-CC67-4A72-8C7F-E2F7DB3AA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6443CA-BAC7-4955-A1AF-335C9659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916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C9AE39-A304-4050-A854-2B550E00E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6AC512-7180-4C40-B0AD-26CCCB419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5668C2-4FA7-4DE1-999A-9C33D0BF6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5056ADB-74C0-4BD6-919F-C39ADA623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48C3B51-A766-4B81-B7A9-88847054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3514935-81F5-4028-B74B-C225FD0A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097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A6A505-4361-4664-8A91-7B7AC5EB8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498C40E-2B6C-408B-A198-113EFC2CB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C626745-6713-46FC-BB49-745954D4C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61D8CE8-137C-41AE-9E83-B58D6645C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3C8C68E-9934-4BB4-B249-71A0728CD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9FA9C0-BFA9-413A-A616-4937B4496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94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A09598-6863-4138-AC80-749BB8492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A65C241-BF91-49B5-9DDB-39348DA96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309B57-7960-4930-810B-9876D72F9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1486BD0-63D4-40F3-9B48-68BC62DFB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0061F2-FEA2-4EFF-8525-7721165A9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270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B3B6C35-F8AF-4B2F-8642-D2BCE060A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F6179A8-0716-4A7E-9084-00BD1AC912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FCC7E41-4E12-4D6E-9D52-C7CFDA524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09D880-3EA6-4081-B12B-5744214DE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EEC62B-D9D6-468C-863D-EDCB52F94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802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629FB4-6B33-4A4C-B4E4-4CD115646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8BC5-6867-479C-BF5B-03208C4C5277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742242-CDFE-407B-91AB-D578A2461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BBD3A0-F76C-4A9E-B820-AC54FCA21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55C41-0F9D-4697-9AE9-E9B3A6ABBF3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6167904-80B7-4095-BEA9-B62533365C80}"/>
              </a:ext>
            </a:extLst>
          </p:cNvPr>
          <p:cNvSpPr/>
          <p:nvPr userDrawn="1"/>
        </p:nvSpPr>
        <p:spPr>
          <a:xfrm>
            <a:off x="3439236" y="1692323"/>
            <a:ext cx="5486400" cy="1023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85925BB-B72D-48B4-8AD8-519F50DDB1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86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16006E7E-4FF3-4B5E-B1E0-43102EB1DE4E}"/>
              </a:ext>
            </a:extLst>
          </p:cNvPr>
          <p:cNvGrpSpPr/>
          <p:nvPr userDrawn="1"/>
        </p:nvGrpSpPr>
        <p:grpSpPr>
          <a:xfrm>
            <a:off x="54344" y="-423589"/>
            <a:ext cx="2167213" cy="316005"/>
            <a:chOff x="5950324" y="554721"/>
            <a:chExt cx="2167213" cy="316005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2F2CCC9A-1B0E-4D42-A475-F3145F2F3946}"/>
                </a:ext>
              </a:extLst>
            </p:cNvPr>
            <p:cNvSpPr/>
            <p:nvPr userDrawn="1"/>
          </p:nvSpPr>
          <p:spPr>
            <a:xfrm>
              <a:off x="5950324" y="554721"/>
              <a:ext cx="316005" cy="316005"/>
            </a:xfrm>
            <a:prstGeom prst="ellipse">
              <a:avLst/>
            </a:prstGeom>
            <a:solidFill>
              <a:srgbClr val="057F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82B58F82-DBC4-4237-AD7E-C59A1FEE8B21}"/>
                </a:ext>
              </a:extLst>
            </p:cNvPr>
            <p:cNvSpPr/>
            <p:nvPr userDrawn="1"/>
          </p:nvSpPr>
          <p:spPr>
            <a:xfrm>
              <a:off x="6413126" y="554721"/>
              <a:ext cx="316005" cy="316005"/>
            </a:xfrm>
            <a:prstGeom prst="ellipse">
              <a:avLst/>
            </a:prstGeom>
            <a:solidFill>
              <a:srgbClr val="3F4D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DC564AAB-6B12-40B8-93D3-82F9F7E56C29}"/>
                </a:ext>
              </a:extLst>
            </p:cNvPr>
            <p:cNvSpPr/>
            <p:nvPr userDrawn="1"/>
          </p:nvSpPr>
          <p:spPr>
            <a:xfrm>
              <a:off x="6875928" y="554721"/>
              <a:ext cx="316005" cy="316005"/>
            </a:xfrm>
            <a:prstGeom prst="ellipse">
              <a:avLst/>
            </a:prstGeom>
            <a:solidFill>
              <a:srgbClr val="E55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DA9BC3CD-236C-4156-9E3D-CE42D018F5A3}"/>
                </a:ext>
              </a:extLst>
            </p:cNvPr>
            <p:cNvSpPr/>
            <p:nvPr userDrawn="1"/>
          </p:nvSpPr>
          <p:spPr>
            <a:xfrm>
              <a:off x="7338730" y="554721"/>
              <a:ext cx="316005" cy="316005"/>
            </a:xfrm>
            <a:prstGeom prst="ellipse">
              <a:avLst/>
            </a:prstGeom>
            <a:solidFill>
              <a:srgbClr val="FFC7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66E7492C-0317-4E5C-95C6-FEB5C8AB8862}"/>
                </a:ext>
              </a:extLst>
            </p:cNvPr>
            <p:cNvSpPr/>
            <p:nvPr userDrawn="1"/>
          </p:nvSpPr>
          <p:spPr>
            <a:xfrm>
              <a:off x="7801532" y="554721"/>
              <a:ext cx="316005" cy="316005"/>
            </a:xfrm>
            <a:prstGeom prst="ellipse">
              <a:avLst/>
            </a:prstGeom>
            <a:solidFill>
              <a:srgbClr val="8883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8936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BDE9514-CA53-47D5-B120-70B0EC6A8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6E23181-FC56-447A-A6DC-E1EA1545C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17EFB5-21BF-44B0-A3A6-53E7E0A30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A21B92-70CD-46D1-A751-5A2108E193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DBFC98-9110-48D1-8B56-C34F2EB89C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28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A224878-C13A-40F4-AE81-80A17F13DE3E}"/>
              </a:ext>
            </a:extLst>
          </p:cNvPr>
          <p:cNvSpPr txBox="1"/>
          <p:nvPr/>
        </p:nvSpPr>
        <p:spPr>
          <a:xfrm>
            <a:off x="1287261" y="2219696"/>
            <a:ext cx="97743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/>
              <a:t>EST-100</a:t>
            </a:r>
            <a:r>
              <a:rPr lang="zh-CN" altLang="en-US" sz="6000" b="1" dirty="0"/>
              <a:t>配套实验课件</a:t>
            </a:r>
            <a:endParaRPr lang="en-US" altLang="zh-CN" sz="6000" b="1" dirty="0"/>
          </a:p>
          <a:p>
            <a:pPr algn="ctr"/>
            <a:endParaRPr lang="en-US" altLang="zh-C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E12C82B-20CD-B0E7-34A2-CF688ED9CE44}"/>
              </a:ext>
            </a:extLst>
          </p:cNvPr>
          <p:cNvSpPr txBox="1"/>
          <p:nvPr/>
        </p:nvSpPr>
        <p:spPr>
          <a:xfrm>
            <a:off x="3126418" y="3716774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实验四 光纤认证测试</a:t>
            </a:r>
          </a:p>
        </p:txBody>
      </p:sp>
    </p:spTree>
    <p:extLst>
      <p:ext uri="{BB962C8B-B14F-4D97-AF65-F5344CB8AC3E}">
        <p14:creationId xmlns:p14="http://schemas.microsoft.com/office/powerpoint/2010/main" val="107303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C465B1-2530-A5BC-070C-0055969CA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思路和方法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9C4B29-CF32-3853-68E8-51B632419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查看项目施工区域平面图，确定主干光缆分布，确定光纤链路构成分段情况。</a:t>
            </a:r>
            <a:endParaRPr lang="en-US" altLang="zh-CN" dirty="0"/>
          </a:p>
          <a:p>
            <a:r>
              <a:rPr lang="zh-CN" altLang="en-US" dirty="0"/>
              <a:t>首先查看光纤配线架接口类型、室内室外、光纤类型、熔接情况等信息，确定光纤链路点位，判断测试方法、测试波长，根据链路两端情况，选择测试模型，并设置参考；</a:t>
            </a:r>
            <a:endParaRPr lang="en-US" altLang="zh-CN" dirty="0"/>
          </a:p>
          <a:p>
            <a:r>
              <a:rPr lang="zh-CN" altLang="en-US" dirty="0"/>
              <a:t>再根据设计施工要求，选择合适的测试标准，配置仪器的熔接点和连接器数量或其他参数，然后连接测试链路，执行测试，生成报告。</a:t>
            </a:r>
          </a:p>
        </p:txBody>
      </p:sp>
    </p:spTree>
    <p:extLst>
      <p:ext uri="{BB962C8B-B14F-4D97-AF65-F5344CB8AC3E}">
        <p14:creationId xmlns:p14="http://schemas.microsoft.com/office/powerpoint/2010/main" val="3832703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D35D48-AC6E-DA85-EB3C-AE6209DD1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确定现场光纤布线情况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3336AD-0774-F704-94F4-963BC4FE7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确定光纤链路点位路由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确定测试方法</a:t>
            </a:r>
            <a:endParaRPr lang="en-US" altLang="zh-CN" dirty="0"/>
          </a:p>
          <a:p>
            <a:pPr lvl="1"/>
            <a:r>
              <a:rPr lang="zh-CN" altLang="en-US" dirty="0"/>
              <a:t>光纤测试方法分两种，一级测试和二级测试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6FDFF32-3621-D415-06E0-F4D05C4DD107}"/>
              </a:ext>
            </a:extLst>
          </p:cNvPr>
          <p:cNvSpPr txBox="1"/>
          <p:nvPr/>
        </p:nvSpPr>
        <p:spPr>
          <a:xfrm>
            <a:off x="1706880" y="4112044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一级测试测试内容包括：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buNone/>
            </a:pP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（</a:t>
            </a:r>
            <a:r>
              <a:rPr lang="en-US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）验证电缆长度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buNone/>
            </a:pP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（</a:t>
            </a:r>
            <a:r>
              <a:rPr lang="en-US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）验证极性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（</a:t>
            </a:r>
            <a:r>
              <a:rPr lang="en-US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）衰减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3AE0FCA-B098-61E5-1D3B-574A274BF379}"/>
              </a:ext>
            </a:extLst>
          </p:cNvPr>
          <p:cNvSpPr txBox="1"/>
          <p:nvPr/>
        </p:nvSpPr>
        <p:spPr>
          <a:xfrm>
            <a:off x="6126480" y="4112044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二级测试测试内容包括：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buNone/>
            </a:pP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（</a:t>
            </a:r>
            <a:r>
              <a:rPr lang="en-US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）验证电缆长度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buNone/>
            </a:pP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（</a:t>
            </a:r>
            <a:r>
              <a:rPr lang="en-US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）验证极性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buNone/>
            </a:pP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（</a:t>
            </a:r>
            <a:r>
              <a:rPr lang="en-US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）衰减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（</a:t>
            </a:r>
            <a:r>
              <a:rPr lang="en-US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）</a:t>
            </a:r>
            <a:r>
              <a:rPr lang="en-US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OTDR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曲线和事件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0942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503BF3-5847-023E-39BD-1B10744E6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CEFE4E-27AF-9D7D-192B-BB44AFA3F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确定测试光纤类型和波长</a:t>
            </a:r>
            <a:endParaRPr lang="en-US" altLang="zh-CN" dirty="0"/>
          </a:p>
          <a:p>
            <a:pPr lvl="1"/>
            <a:r>
              <a:rPr lang="zh-CN" altLang="en-US" dirty="0"/>
              <a:t>光纤分不同类型，单模分为</a:t>
            </a:r>
            <a:r>
              <a:rPr lang="en-US" altLang="zh-CN" dirty="0"/>
              <a:t>OS1(</a:t>
            </a:r>
            <a:r>
              <a:rPr lang="zh-CN" altLang="en-US" dirty="0"/>
              <a:t>或</a:t>
            </a:r>
            <a:r>
              <a:rPr lang="en-US" altLang="zh-CN" dirty="0"/>
              <a:t>OS1a),OS2</a:t>
            </a:r>
            <a:r>
              <a:rPr lang="zh-CN" altLang="en-US" dirty="0"/>
              <a:t>，多模分为</a:t>
            </a:r>
            <a:r>
              <a:rPr lang="en-US" altLang="zh-CN" dirty="0"/>
              <a:t>OM1,OM2,OM3,OM4,OM5</a:t>
            </a:r>
            <a:r>
              <a:rPr lang="zh-CN" altLang="en-US" dirty="0"/>
              <a:t>。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（</a:t>
            </a:r>
            <a:r>
              <a:rPr lang="en-US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）根据套管和喷码确定光纤类型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1"/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（</a:t>
            </a:r>
            <a:r>
              <a:rPr lang="en-US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）根据跳线颜色确定光纤类型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3126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E6E822-9FF5-BCEB-6BC5-A001B535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选择测试方法执行测试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A89C3B-C192-AD27-7385-80652E2CF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确定链路模型</a:t>
            </a:r>
          </a:p>
          <a:p>
            <a:pPr marL="0" indent="0">
              <a:buNone/>
            </a:pPr>
            <a:r>
              <a:rPr lang="zh-CN" altLang="en-US" dirty="0"/>
              <a:t>光纤存在三种被测模型。</a:t>
            </a:r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）永久链路，两端都是连接器（耦合器）</a:t>
            </a:r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）半链路，一端为连接器（耦合器），一端为连接头</a:t>
            </a:r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）通道链路</a:t>
            </a:r>
            <a:r>
              <a:rPr lang="en-US" altLang="zh-CN" dirty="0"/>
              <a:t>(</a:t>
            </a:r>
            <a:r>
              <a:rPr lang="zh-CN" altLang="en-US" dirty="0"/>
              <a:t>最简结构就是跳线直连</a:t>
            </a:r>
            <a:r>
              <a:rPr lang="en-US" altLang="zh-CN" dirty="0"/>
              <a:t>)</a:t>
            </a:r>
            <a:r>
              <a:rPr lang="zh-CN" altLang="en-US" dirty="0"/>
              <a:t>，一般情况下其两端均为连接头</a:t>
            </a:r>
          </a:p>
        </p:txBody>
      </p:sp>
    </p:spTree>
    <p:extLst>
      <p:ext uri="{BB962C8B-B14F-4D97-AF65-F5344CB8AC3E}">
        <p14:creationId xmlns:p14="http://schemas.microsoft.com/office/powerpoint/2010/main" val="749727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20A04D-4888-B3B7-D5F4-4D8E9D1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进行参考设置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4C11DB-8135-18D9-7218-CE1FDA3A1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基于三种被测模型，对应三种不同的参考跳线参考设置方法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E2FA11F-2F52-F9EF-51A2-1EACA8A80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703" y="2845499"/>
            <a:ext cx="2049463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E56C7394-A58C-7969-CB0F-10C1C09F7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054" y="2199481"/>
            <a:ext cx="4892675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6A19267-CAE6-723B-CD69-A8EE6050B23E}"/>
              </a:ext>
            </a:extLst>
          </p:cNvPr>
          <p:cNvSpPr txBox="1"/>
          <p:nvPr/>
        </p:nvSpPr>
        <p:spPr>
          <a:xfrm>
            <a:off x="4875517" y="596858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一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跳线法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6766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7130A3-63E1-90A4-70EA-83FEB145A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A5466A-FFF5-B259-989C-EFF9FFD27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CA04D06-CE74-B202-1BAB-923567A81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359" y="2540699"/>
            <a:ext cx="2735263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0301234E-14B8-FC90-3D39-67173E5C9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439" y="1967675"/>
            <a:ext cx="4335463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112DB9D-FC6F-BC44-213E-13174992603D}"/>
              </a:ext>
            </a:extLst>
          </p:cNvPr>
          <p:cNvSpPr txBox="1"/>
          <p:nvPr/>
        </p:nvSpPr>
        <p:spPr>
          <a:xfrm>
            <a:off x="4779264" y="53482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二跳线法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2803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B39E38-0475-17AD-C366-821AFE1BB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F247EC-B289-C5FC-AF98-BDC5235EA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4478C01-E20A-E337-4520-45AE09E5C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619" y="2467547"/>
            <a:ext cx="4191000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15DB58BD-BF53-417A-19F9-9B1FB3FB7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072" y="1992059"/>
            <a:ext cx="4632960" cy="31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3216DA6-641E-44C9-C759-7125DF9C293C}"/>
              </a:ext>
            </a:extLst>
          </p:cNvPr>
          <p:cNvSpPr txBox="1"/>
          <p:nvPr/>
        </p:nvSpPr>
        <p:spPr>
          <a:xfrm>
            <a:off x="4779264" y="53482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三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跳线法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450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5F618B-D341-9D24-8BEE-ABB2E28F5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OTDR</a:t>
            </a:r>
            <a:r>
              <a:rPr lang="zh-CN" altLang="en-US" dirty="0"/>
              <a:t>测试也分三种测试模型，对应三种不同的发射光纤补偿方法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705182-71B3-9DFD-2FF7-4E9989F50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）仅发射光纤补偿</a:t>
            </a:r>
          </a:p>
        </p:txBody>
      </p:sp>
      <p:pic>
        <p:nvPicPr>
          <p:cNvPr id="4098" name="Picture 2" descr="仅发射光纤补偿">
            <a:extLst>
              <a:ext uri="{FF2B5EF4-FFF2-40B4-BE49-F238E27FC236}">
                <a16:creationId xmlns:a16="http://schemas.microsoft.com/office/drawing/2014/main" id="{85791E2B-4976-564B-94F8-1EFAE57F6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943035"/>
            <a:ext cx="4549775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仅发射光纤补偿">
            <a:extLst>
              <a:ext uri="{FF2B5EF4-FFF2-40B4-BE49-F238E27FC236}">
                <a16:creationId xmlns:a16="http://schemas.microsoft.com/office/drawing/2014/main" id="{9B8A2323-F219-91FE-218C-513435395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599" y="2560638"/>
            <a:ext cx="2963863" cy="393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仅发射光纤补偿">
            <a:extLst>
              <a:ext uri="{FF2B5EF4-FFF2-40B4-BE49-F238E27FC236}">
                <a16:creationId xmlns:a16="http://schemas.microsoft.com/office/drawing/2014/main" id="{BCF562CA-F440-53F5-7F75-90B117827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363" y="2943035"/>
            <a:ext cx="3902075" cy="216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6492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7E09A4-8F85-4B24-C157-7F335528A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6517BD-8618-1528-5D61-06C18ADDD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）发射</a:t>
            </a:r>
            <a:r>
              <a:rPr lang="en-US" altLang="zh-CN" dirty="0"/>
              <a:t>+</a:t>
            </a:r>
            <a:r>
              <a:rPr lang="zh-CN" altLang="en-US" dirty="0"/>
              <a:t>接收光纤补偿</a:t>
            </a:r>
          </a:p>
        </p:txBody>
      </p:sp>
      <p:pic>
        <p:nvPicPr>
          <p:cNvPr id="5122" name="Picture 2" descr="发射+接收光纤补偿">
            <a:extLst>
              <a:ext uri="{FF2B5EF4-FFF2-40B4-BE49-F238E27FC236}">
                <a16:creationId xmlns:a16="http://schemas.microsoft.com/office/drawing/2014/main" id="{31487DF6-48A5-CE59-0228-A389007B1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03" y="3089339"/>
            <a:ext cx="4556125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发射+接收光纤补偿">
            <a:extLst>
              <a:ext uri="{FF2B5EF4-FFF2-40B4-BE49-F238E27FC236}">
                <a16:creationId xmlns:a16="http://schemas.microsoft.com/office/drawing/2014/main" id="{21463882-AC43-179F-8EEB-4B30EDE17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51" y="2954402"/>
            <a:ext cx="1905000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发射+接收光纤补偿">
            <a:extLst>
              <a:ext uri="{FF2B5EF4-FFF2-40B4-BE49-F238E27FC236}">
                <a16:creationId xmlns:a16="http://schemas.microsoft.com/office/drawing/2014/main" id="{595F353D-9A83-7C29-DFF7-907ABB39F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674" y="2954402"/>
            <a:ext cx="4572000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1701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960BCD-29CA-583F-6FA3-E1185127D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C000E6-C9FC-4E57-2201-60412B4E8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）双向测试光纤补偿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1F8DCC6-0031-D94F-764E-3313B9B95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935" y="2881661"/>
            <a:ext cx="4561905" cy="2533333"/>
          </a:xfrm>
          <a:prstGeom prst="rect">
            <a:avLst/>
          </a:prstGeom>
        </p:spPr>
      </p:pic>
      <p:pic>
        <p:nvPicPr>
          <p:cNvPr id="6146" name="Picture 2" descr="双向测试光纤补偿">
            <a:extLst>
              <a:ext uri="{FF2B5EF4-FFF2-40B4-BE49-F238E27FC236}">
                <a16:creationId xmlns:a16="http://schemas.microsoft.com/office/drawing/2014/main" id="{9688FEE9-E15E-2E75-0C5A-ADA6045F8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931" y="2881661"/>
            <a:ext cx="1905000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双向测试光纤补偿">
            <a:extLst>
              <a:ext uri="{FF2B5EF4-FFF2-40B4-BE49-F238E27FC236}">
                <a16:creationId xmlns:a16="http://schemas.microsoft.com/office/drawing/2014/main" id="{A18E3EE2-6F67-06E8-9725-08C7F8A6E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162" y="2892457"/>
            <a:ext cx="4556125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3883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C47496-CFBE-1F7D-7CD4-426AE220B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确定链路测试标准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7745FB-8867-9CB3-1011-F00F12772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确定光纤测试标准，可以选择</a:t>
            </a:r>
            <a:r>
              <a:rPr lang="en-US" altLang="zh-CN" dirty="0"/>
              <a:t>ANSI/TIA-568</a:t>
            </a:r>
            <a:r>
              <a:rPr lang="zh-CN" altLang="en-US" dirty="0"/>
              <a:t>或</a:t>
            </a:r>
            <a:r>
              <a:rPr lang="en-US" altLang="zh-CN" dirty="0"/>
              <a:t>ISO 11801</a:t>
            </a:r>
            <a:r>
              <a:rPr lang="zh-CN" altLang="en-US" dirty="0"/>
              <a:t>的相关标准，并根据设计点位信息，确认连接器和熔接点数量。</a:t>
            </a:r>
          </a:p>
        </p:txBody>
      </p:sp>
    </p:spTree>
    <p:extLst>
      <p:ext uri="{BB962C8B-B14F-4D97-AF65-F5344CB8AC3E}">
        <p14:creationId xmlns:p14="http://schemas.microsoft.com/office/powerpoint/2010/main" val="925882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C5F89C-4CFC-3B5F-D83A-D56EBDBAD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相关设备和附件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4A9B6B-AB77-8108-7D99-218FA9557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328" y="1789049"/>
            <a:ext cx="584301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/>
              <a:t>（</a:t>
            </a:r>
            <a:r>
              <a:rPr lang="en-US" altLang="zh-CN" sz="1800" dirty="0"/>
              <a:t>1</a:t>
            </a:r>
            <a:r>
              <a:rPr lang="zh-CN" altLang="en-US" sz="1800" dirty="0"/>
              <a:t>）福禄克网络 </a:t>
            </a:r>
            <a:r>
              <a:rPr lang="en-US" altLang="zh-CN" sz="1800" dirty="0" err="1"/>
              <a:t>CertiFiber</a:t>
            </a:r>
            <a:r>
              <a:rPr lang="en-US" altLang="zh-CN" sz="1800" dirty="0"/>
              <a:t> Pro</a:t>
            </a:r>
            <a:r>
              <a:rPr lang="zh-CN" altLang="en-US" sz="1800" dirty="0"/>
              <a:t>光纤认证测试仪 </a:t>
            </a:r>
            <a:r>
              <a:rPr lang="en-US" altLang="zh-CN" sz="1800" dirty="0"/>
              <a:t>x 1</a:t>
            </a:r>
          </a:p>
          <a:p>
            <a:pPr marL="0" indent="0">
              <a:buNone/>
            </a:pPr>
            <a:r>
              <a:rPr lang="zh-CN" altLang="en-US" sz="1800" dirty="0"/>
              <a:t>（</a:t>
            </a:r>
            <a:r>
              <a:rPr lang="en-US" altLang="zh-CN" sz="1800" dirty="0"/>
              <a:t>2</a:t>
            </a:r>
            <a:r>
              <a:rPr lang="zh-CN" altLang="en-US" sz="1800" dirty="0"/>
              <a:t>）福禄克网络 </a:t>
            </a:r>
            <a:r>
              <a:rPr lang="en-US" altLang="zh-CN" sz="1800" dirty="0" err="1"/>
              <a:t>OptiFiber</a:t>
            </a:r>
            <a:r>
              <a:rPr lang="en-US" altLang="zh-CN" sz="1800" dirty="0"/>
              <a:t> Pro</a:t>
            </a:r>
            <a:r>
              <a:rPr lang="zh-CN" altLang="en-US" sz="1800" dirty="0"/>
              <a:t>光纤</a:t>
            </a:r>
            <a:r>
              <a:rPr lang="en-US" altLang="zh-CN" sz="1800" dirty="0"/>
              <a:t>OTDR</a:t>
            </a:r>
            <a:r>
              <a:rPr lang="zh-CN" altLang="en-US" sz="1800" dirty="0"/>
              <a:t>测试仪 </a:t>
            </a:r>
            <a:r>
              <a:rPr lang="en-US" altLang="zh-CN" sz="1800" dirty="0"/>
              <a:t>x 1</a:t>
            </a:r>
          </a:p>
          <a:p>
            <a:pPr marL="0" indent="0">
              <a:buNone/>
            </a:pPr>
            <a:r>
              <a:rPr lang="zh-CN" altLang="en-US" sz="1800" dirty="0"/>
              <a:t>（</a:t>
            </a:r>
            <a:r>
              <a:rPr lang="en-US" altLang="zh-CN" sz="1800" dirty="0"/>
              <a:t>3</a:t>
            </a:r>
            <a:r>
              <a:rPr lang="zh-CN" altLang="en-US" sz="1800" dirty="0"/>
              <a:t>）</a:t>
            </a:r>
            <a:r>
              <a:rPr lang="en-US" altLang="zh-CN" sz="1800" dirty="0"/>
              <a:t>TRC(Test Reference Cords)</a:t>
            </a:r>
            <a:r>
              <a:rPr lang="zh-CN" altLang="en-US" sz="1800" dirty="0"/>
              <a:t>测试参考跳线 </a:t>
            </a:r>
            <a:r>
              <a:rPr lang="en-US" altLang="zh-CN" sz="1800" dirty="0"/>
              <a:t>x </a:t>
            </a:r>
            <a:r>
              <a:rPr lang="zh-CN" altLang="en-US" sz="1800" dirty="0"/>
              <a:t>若干</a:t>
            </a:r>
          </a:p>
          <a:p>
            <a:pPr marL="0" indent="0">
              <a:buNone/>
            </a:pPr>
            <a:r>
              <a:rPr lang="zh-CN" altLang="en-US" sz="1800" dirty="0"/>
              <a:t>（</a:t>
            </a:r>
            <a:r>
              <a:rPr lang="en-US" altLang="zh-CN" sz="1800" dirty="0"/>
              <a:t>4</a:t>
            </a:r>
            <a:r>
              <a:rPr lang="zh-CN" altLang="en-US" sz="1800" dirty="0"/>
              <a:t>）</a:t>
            </a:r>
            <a:r>
              <a:rPr lang="en-US" altLang="zh-CN" sz="1800" dirty="0"/>
              <a:t>OTDR</a:t>
            </a:r>
            <a:r>
              <a:rPr lang="zh-CN" altLang="en-US" sz="1800" dirty="0"/>
              <a:t>补偿光纤 </a:t>
            </a:r>
            <a:r>
              <a:rPr lang="en-US" altLang="zh-CN" sz="1800" dirty="0"/>
              <a:t>x </a:t>
            </a:r>
            <a:r>
              <a:rPr lang="zh-CN" altLang="en-US" sz="1800" dirty="0"/>
              <a:t>若干</a:t>
            </a:r>
          </a:p>
          <a:p>
            <a:pPr marL="0" indent="0">
              <a:buNone/>
            </a:pPr>
            <a:r>
              <a:rPr lang="zh-CN" altLang="en-US" sz="1800" dirty="0"/>
              <a:t>（</a:t>
            </a:r>
            <a:r>
              <a:rPr lang="en-US" altLang="zh-CN" sz="1800" dirty="0"/>
              <a:t>5</a:t>
            </a:r>
            <a:r>
              <a:rPr lang="zh-CN" altLang="en-US" sz="1800" dirty="0"/>
              <a:t>）</a:t>
            </a:r>
            <a:r>
              <a:rPr lang="en-US" altLang="zh-CN" sz="1800" dirty="0"/>
              <a:t>0.3m</a:t>
            </a:r>
            <a:r>
              <a:rPr lang="zh-CN" altLang="en-US" sz="1800" dirty="0"/>
              <a:t>测试短跳线 </a:t>
            </a:r>
            <a:r>
              <a:rPr lang="en-US" altLang="zh-CN" sz="1800" dirty="0"/>
              <a:t>x </a:t>
            </a:r>
            <a:r>
              <a:rPr lang="zh-CN" altLang="en-US" sz="1800" dirty="0"/>
              <a:t>若干</a:t>
            </a:r>
          </a:p>
          <a:p>
            <a:pPr marL="0" indent="0">
              <a:buNone/>
            </a:pPr>
            <a:r>
              <a:rPr lang="zh-CN" altLang="en-US" sz="1800" dirty="0"/>
              <a:t>（</a:t>
            </a:r>
            <a:r>
              <a:rPr lang="en-US" altLang="zh-CN" sz="1800" dirty="0"/>
              <a:t>6</a:t>
            </a:r>
            <a:r>
              <a:rPr lang="zh-CN" altLang="en-US" sz="1800" dirty="0"/>
              <a:t>）</a:t>
            </a:r>
            <a:r>
              <a:rPr lang="en-US" altLang="zh-CN" sz="1800" dirty="0"/>
              <a:t>SC</a:t>
            </a:r>
            <a:r>
              <a:rPr lang="zh-CN" altLang="en-US" sz="1800" dirty="0"/>
              <a:t>适配器、</a:t>
            </a:r>
            <a:r>
              <a:rPr lang="en-US" altLang="zh-CN" sz="1800" dirty="0"/>
              <a:t>LC</a:t>
            </a:r>
            <a:r>
              <a:rPr lang="zh-CN" altLang="en-US" sz="1800" dirty="0"/>
              <a:t>适配器 </a:t>
            </a:r>
            <a:r>
              <a:rPr lang="en-US" altLang="zh-CN" sz="1800" dirty="0"/>
              <a:t>x </a:t>
            </a:r>
            <a:r>
              <a:rPr lang="zh-CN" altLang="en-US" sz="1800" dirty="0"/>
              <a:t>若干</a:t>
            </a:r>
          </a:p>
          <a:p>
            <a:pPr marL="0" indent="0">
              <a:buNone/>
            </a:pPr>
            <a:endParaRPr lang="zh-CN" altLang="en-US" sz="1800" dirty="0"/>
          </a:p>
        </p:txBody>
      </p:sp>
      <p:pic>
        <p:nvPicPr>
          <p:cNvPr id="7170" name="Picture 2" descr="主机和附件">
            <a:extLst>
              <a:ext uri="{FF2B5EF4-FFF2-40B4-BE49-F238E27FC236}">
                <a16:creationId xmlns:a16="http://schemas.microsoft.com/office/drawing/2014/main" id="{25AAB88A-4FCE-B895-80BE-28BD19079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155" y="1260538"/>
            <a:ext cx="6291400" cy="504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871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9795C-8663-39A1-881F-9499C5971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26">
            <a:extLst>
              <a:ext uri="{FF2B5EF4-FFF2-40B4-BE49-F238E27FC236}">
                <a16:creationId xmlns:a16="http://schemas.microsoft.com/office/drawing/2014/main" id="{45C7D13C-9462-E8E6-221F-E695380375F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044281" y="2288135"/>
            <a:ext cx="3343489" cy="2281733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anchor="ctr"/>
          <a:lstStyle/>
          <a:p>
            <a:pPr algn="ctr">
              <a:defRPr/>
            </a:pPr>
            <a:endParaRPr lang="zh-CN" altLang="en-US" sz="373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6">
            <a:extLst>
              <a:ext uri="{FF2B5EF4-FFF2-40B4-BE49-F238E27FC236}">
                <a16:creationId xmlns:a16="http://schemas.microsoft.com/office/drawing/2014/main" id="{0048BAC6-0172-22B3-25A3-FAAFCD5CB3B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693480" y="2420581"/>
            <a:ext cx="545291" cy="2016840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endParaRPr lang="zh-CN" altLang="en-US" sz="413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5357FBD-86BC-012A-3D25-04698AEF2626}"/>
              </a:ext>
            </a:extLst>
          </p:cNvPr>
          <p:cNvSpPr/>
          <p:nvPr/>
        </p:nvSpPr>
        <p:spPr>
          <a:xfrm>
            <a:off x="1170432" y="2772346"/>
            <a:ext cx="7632192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任务一</a:t>
            </a:r>
            <a:endParaRPr lang="en-US" altLang="zh-CN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使用测试仪选择光纤验收标准进行测试</a:t>
            </a:r>
          </a:p>
        </p:txBody>
      </p:sp>
    </p:spTree>
    <p:extLst>
      <p:ext uri="{BB962C8B-B14F-4D97-AF65-F5344CB8AC3E}">
        <p14:creationId xmlns:p14="http://schemas.microsoft.com/office/powerpoint/2010/main" val="210464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E4212D-AC1E-9ACD-109E-D08F0FE53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注意事项</a:t>
            </a:r>
            <a:r>
              <a:rPr lang="en-US" altLang="zh-CN" dirty="0"/>
              <a:t>: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009335-009F-DFC8-E56D-AD5C2D2EE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zh-CN" altLang="zh-CN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（</a:t>
            </a:r>
            <a:r>
              <a:rPr lang="en-US" altLang="zh-CN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）如测试中仪器检测到光纤中有活动光，请立即断开光纤和测试仪的连接；</a:t>
            </a:r>
            <a:endParaRPr lang="zh-CN" altLang="zh-CN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buNone/>
            </a:pPr>
            <a:r>
              <a:rPr lang="zh-CN" altLang="zh-CN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（</a:t>
            </a:r>
            <a:r>
              <a:rPr lang="en-US" altLang="zh-CN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zh-CN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）如测试中被测链路端口或连接头有损坏，请勿强行与测试仪进行连接；</a:t>
            </a:r>
            <a:endParaRPr lang="zh-CN" altLang="zh-CN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buNone/>
            </a:pPr>
            <a:r>
              <a:rPr lang="zh-CN" altLang="zh-CN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（</a:t>
            </a:r>
            <a:r>
              <a:rPr lang="en-US" altLang="zh-CN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zh-CN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）如测试仪亏电，请充电后再使用；</a:t>
            </a:r>
            <a:endParaRPr lang="zh-CN" altLang="zh-CN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buNone/>
            </a:pPr>
            <a:r>
              <a:rPr lang="zh-CN" altLang="zh-CN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（</a:t>
            </a:r>
            <a:r>
              <a:rPr lang="en-US" altLang="zh-CN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zh-CN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）测试需要按照训练活动的测试步骤，逐步执行，对于生成的测试结果，及时存储报告，随时了解通过率百分比情况。</a:t>
            </a:r>
            <a:endParaRPr lang="zh-CN" altLang="zh-CN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zh-CN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（</a:t>
            </a:r>
            <a:r>
              <a:rPr lang="en-US" altLang="zh-CN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altLang="zh-CN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）测试中可能会遇到各种无法测试或测试数据异常的情形，需要重新连接被测链路，紧固连接器，清洁被测链路等操作后，再继续进行测试。</a:t>
            </a:r>
            <a:endParaRPr lang="zh-CN" altLang="zh-CN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6891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598EC7-5061-8BD6-0D38-24E8B9CAF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测试仪准备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39835E-017E-34FC-8744-56D009AF3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）选择福禄克网络公司的</a:t>
            </a:r>
            <a:r>
              <a:rPr lang="en-US" altLang="zh-CN" dirty="0" err="1"/>
              <a:t>CertiFiber</a:t>
            </a:r>
            <a:r>
              <a:rPr lang="en-US" altLang="zh-CN" dirty="0"/>
              <a:t> Pro</a:t>
            </a:r>
            <a:r>
              <a:rPr lang="zh-CN" altLang="en-US" dirty="0"/>
              <a:t>测试仪，包括主机、远端和光纤附件。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7374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图1">
            <a:extLst>
              <a:ext uri="{FF2B5EF4-FFF2-40B4-BE49-F238E27FC236}">
                <a16:creationId xmlns:a16="http://schemas.microsoft.com/office/drawing/2014/main" id="{D35AA635-CE67-CF34-1B51-B58067514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9" y="2370011"/>
            <a:ext cx="3166744" cy="42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BFA53D5-6F2F-F79F-EF1B-AD456434F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5F14BF-6801-B507-9C44-00BC48C06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新建一个测试项目，按①</a:t>
            </a:r>
            <a:r>
              <a:rPr lang="en-US" altLang="zh-CN" sz="2000" dirty="0"/>
              <a:t>-⑫</a:t>
            </a:r>
            <a:r>
              <a:rPr lang="zh-CN" altLang="en-US" sz="2000" dirty="0"/>
              <a:t>所示步骤，标准选择</a:t>
            </a:r>
            <a:r>
              <a:rPr lang="en-US" altLang="zh-CN" sz="2000" dirty="0"/>
              <a:t>OS2 TIA-568.3-D-1 </a:t>
            </a:r>
            <a:r>
              <a:rPr lang="en-US" altLang="zh-CN" sz="2000" dirty="0" err="1"/>
              <a:t>Singlemode</a:t>
            </a:r>
            <a:r>
              <a:rPr lang="en-US" altLang="zh-CN" sz="2000" dirty="0"/>
              <a:t> OSP</a:t>
            </a:r>
            <a:r>
              <a:rPr lang="zh-CN" altLang="en-US" sz="2000" dirty="0"/>
              <a:t>（</a:t>
            </a:r>
            <a:r>
              <a:rPr lang="en-US" altLang="zh-CN" sz="2000" dirty="0"/>
              <a:t>STD</a:t>
            </a:r>
            <a:r>
              <a:rPr lang="zh-CN" altLang="en-US" sz="2000" dirty="0"/>
              <a:t>）</a:t>
            </a:r>
            <a:endParaRPr lang="en-US" altLang="zh-CN" sz="2000" dirty="0"/>
          </a:p>
          <a:p>
            <a:r>
              <a:rPr lang="zh-CN" altLang="en-US" sz="2000" dirty="0"/>
              <a:t>步骤①：在主界面选择第二栏</a:t>
            </a:r>
          </a:p>
        </p:txBody>
      </p:sp>
    </p:spTree>
    <p:extLst>
      <p:ext uri="{BB962C8B-B14F-4D97-AF65-F5344CB8AC3E}">
        <p14:creationId xmlns:p14="http://schemas.microsoft.com/office/powerpoint/2010/main" val="1684525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1E508-7610-362B-C225-08893A71F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图2">
            <a:extLst>
              <a:ext uri="{FF2B5EF4-FFF2-40B4-BE49-F238E27FC236}">
                <a16:creationId xmlns:a16="http://schemas.microsoft.com/office/drawing/2014/main" id="{14E06010-B323-F63E-E33A-E517EF31B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9" y="2370011"/>
            <a:ext cx="3166744" cy="42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88AD33F-7487-D119-B426-7929B6072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0EC79E-D670-80CB-B3F0-4FE45E89C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新建一个测试项目，按①</a:t>
            </a:r>
            <a:r>
              <a:rPr lang="en-US" altLang="zh-CN" sz="2000" dirty="0"/>
              <a:t>-⑫</a:t>
            </a:r>
            <a:r>
              <a:rPr lang="zh-CN" altLang="en-US" sz="2000" dirty="0"/>
              <a:t>所示步骤，标准选择</a:t>
            </a:r>
            <a:r>
              <a:rPr lang="en-US" altLang="zh-CN" sz="2000" dirty="0"/>
              <a:t>OS2 TIA-568.3-D-1 </a:t>
            </a:r>
            <a:r>
              <a:rPr lang="en-US" altLang="zh-CN" sz="2000" dirty="0" err="1"/>
              <a:t>Singlemode</a:t>
            </a:r>
            <a:r>
              <a:rPr lang="en-US" altLang="zh-CN" sz="2000" dirty="0"/>
              <a:t> OSP</a:t>
            </a:r>
            <a:r>
              <a:rPr lang="zh-CN" altLang="en-US" sz="2000" dirty="0"/>
              <a:t>（</a:t>
            </a:r>
            <a:r>
              <a:rPr lang="en-US" altLang="zh-CN" sz="2000" dirty="0"/>
              <a:t>STD</a:t>
            </a:r>
            <a:r>
              <a:rPr lang="zh-CN" altLang="en-US" sz="2000" dirty="0"/>
              <a:t>）</a:t>
            </a:r>
            <a:endParaRPr lang="en-US" altLang="zh-CN" sz="2000" dirty="0"/>
          </a:p>
          <a:p>
            <a:r>
              <a:rPr lang="zh-CN" altLang="en-US" sz="2000" dirty="0"/>
              <a:t>步骤②：选择 “新测试”</a:t>
            </a:r>
          </a:p>
        </p:txBody>
      </p:sp>
    </p:spTree>
    <p:extLst>
      <p:ext uri="{BB962C8B-B14F-4D97-AF65-F5344CB8AC3E}">
        <p14:creationId xmlns:p14="http://schemas.microsoft.com/office/powerpoint/2010/main" val="503400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5EF85-CCFD-2C9E-C25D-0B47BB8A2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图3">
            <a:extLst>
              <a:ext uri="{FF2B5EF4-FFF2-40B4-BE49-F238E27FC236}">
                <a16:creationId xmlns:a16="http://schemas.microsoft.com/office/drawing/2014/main" id="{27A2095E-9D0C-5EA6-005E-011E58101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8" y="2370011"/>
            <a:ext cx="3166743" cy="4222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5BB625F-90FC-905D-4F76-48D0458F1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F6652E-F919-E338-7EDF-EB94E0A35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新建一个测试项目，按①</a:t>
            </a:r>
            <a:r>
              <a:rPr lang="en-US" altLang="zh-CN" sz="2000" dirty="0"/>
              <a:t>-⑫</a:t>
            </a:r>
            <a:r>
              <a:rPr lang="zh-CN" altLang="en-US" sz="2000" dirty="0"/>
              <a:t>所示步骤，标准选择</a:t>
            </a:r>
            <a:r>
              <a:rPr lang="en-US" altLang="zh-CN" sz="2000" dirty="0"/>
              <a:t>OS2 TIA-568.3-D-1 </a:t>
            </a:r>
            <a:r>
              <a:rPr lang="en-US" altLang="zh-CN" sz="2000" dirty="0" err="1"/>
              <a:t>Singlemode</a:t>
            </a:r>
            <a:r>
              <a:rPr lang="en-US" altLang="zh-CN" sz="2000" dirty="0"/>
              <a:t> OSP</a:t>
            </a:r>
            <a:r>
              <a:rPr lang="zh-CN" altLang="en-US" sz="2000" dirty="0"/>
              <a:t>（</a:t>
            </a:r>
            <a:r>
              <a:rPr lang="en-US" altLang="zh-CN" sz="2000" dirty="0"/>
              <a:t>STD</a:t>
            </a:r>
            <a:r>
              <a:rPr lang="zh-CN" altLang="en-US" sz="2000" dirty="0"/>
              <a:t>）</a:t>
            </a:r>
            <a:endParaRPr lang="en-US" altLang="zh-CN" sz="2000" dirty="0"/>
          </a:p>
          <a:p>
            <a:r>
              <a:rPr lang="zh-CN" altLang="en-US" sz="2000" dirty="0"/>
              <a:t>步骤③：进入配置界面</a:t>
            </a:r>
          </a:p>
        </p:txBody>
      </p:sp>
    </p:spTree>
    <p:extLst>
      <p:ext uri="{BB962C8B-B14F-4D97-AF65-F5344CB8AC3E}">
        <p14:creationId xmlns:p14="http://schemas.microsoft.com/office/powerpoint/2010/main" val="3270488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B9220-A44E-D920-2EA9-1269517AB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图4">
            <a:extLst>
              <a:ext uri="{FF2B5EF4-FFF2-40B4-BE49-F238E27FC236}">
                <a16:creationId xmlns:a16="http://schemas.microsoft.com/office/drawing/2014/main" id="{26CC7255-8049-5B8B-E5A0-674F34F94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8" y="2370010"/>
            <a:ext cx="3166742" cy="4222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B84E9E2-CBB1-ABFF-1C8E-48D048223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1EC463D-C53E-444C-D3EF-23AF97BCF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新建一个测试项目，按①</a:t>
            </a:r>
            <a:r>
              <a:rPr lang="en-US" altLang="zh-CN" sz="2000" dirty="0"/>
              <a:t>-⑫</a:t>
            </a:r>
            <a:r>
              <a:rPr lang="zh-CN" altLang="en-US" sz="2000" dirty="0"/>
              <a:t>所示步骤，标准选择</a:t>
            </a:r>
            <a:r>
              <a:rPr lang="en-US" altLang="zh-CN" sz="2000" dirty="0"/>
              <a:t>OS2 TIA-568.3-D-1 </a:t>
            </a:r>
            <a:r>
              <a:rPr lang="en-US" altLang="zh-CN" sz="2000" dirty="0" err="1"/>
              <a:t>Singlemode</a:t>
            </a:r>
            <a:r>
              <a:rPr lang="en-US" altLang="zh-CN" sz="2000" dirty="0"/>
              <a:t> OSP</a:t>
            </a:r>
            <a:r>
              <a:rPr lang="zh-CN" altLang="en-US" sz="2000" dirty="0"/>
              <a:t>（</a:t>
            </a:r>
            <a:r>
              <a:rPr lang="en-US" altLang="zh-CN" sz="2000" dirty="0"/>
              <a:t>STD</a:t>
            </a:r>
            <a:r>
              <a:rPr lang="zh-CN" altLang="en-US" sz="2000" dirty="0"/>
              <a:t>）</a:t>
            </a:r>
            <a:endParaRPr lang="en-US" altLang="zh-CN" sz="2000" dirty="0"/>
          </a:p>
          <a:p>
            <a:r>
              <a:rPr lang="zh-CN" altLang="en-US" sz="2000" dirty="0"/>
              <a:t>步骤④：选择测试类型：智能远端</a:t>
            </a:r>
          </a:p>
        </p:txBody>
      </p:sp>
    </p:spTree>
    <p:extLst>
      <p:ext uri="{BB962C8B-B14F-4D97-AF65-F5344CB8AC3E}">
        <p14:creationId xmlns:p14="http://schemas.microsoft.com/office/powerpoint/2010/main" val="3252974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1CF9D-C477-7CAA-92D0-4C5BD7334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图五">
            <a:extLst>
              <a:ext uri="{FF2B5EF4-FFF2-40B4-BE49-F238E27FC236}">
                <a16:creationId xmlns:a16="http://schemas.microsoft.com/office/drawing/2014/main" id="{80992225-F0E1-1759-45BE-CCB4F921D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8" y="2370009"/>
            <a:ext cx="3166742" cy="4222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9FC492E-7051-0E24-C7AA-3402C7DC6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076A30-DCD6-4369-84A9-AFB30F7F3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新建一个测试项目，按①</a:t>
            </a:r>
            <a:r>
              <a:rPr lang="en-US" altLang="zh-CN" sz="2000" dirty="0"/>
              <a:t>-⑫</a:t>
            </a:r>
            <a:r>
              <a:rPr lang="zh-CN" altLang="en-US" sz="2000" dirty="0"/>
              <a:t>所示步骤，标准选择</a:t>
            </a:r>
            <a:r>
              <a:rPr lang="en-US" altLang="zh-CN" sz="2000" dirty="0"/>
              <a:t>OS2 TIA-568.3-D-1 </a:t>
            </a:r>
            <a:r>
              <a:rPr lang="en-US" altLang="zh-CN" sz="2000" dirty="0" err="1"/>
              <a:t>Singlemode</a:t>
            </a:r>
            <a:r>
              <a:rPr lang="en-US" altLang="zh-CN" sz="2000" dirty="0"/>
              <a:t> OSP</a:t>
            </a:r>
            <a:r>
              <a:rPr lang="zh-CN" altLang="en-US" sz="2000" dirty="0"/>
              <a:t>（</a:t>
            </a:r>
            <a:r>
              <a:rPr lang="en-US" altLang="zh-CN" sz="2000" dirty="0"/>
              <a:t>STD</a:t>
            </a:r>
            <a:r>
              <a:rPr lang="zh-CN" altLang="en-US" sz="2000" dirty="0"/>
              <a:t>）</a:t>
            </a:r>
            <a:endParaRPr lang="en-US" altLang="zh-CN" sz="2000" dirty="0"/>
          </a:p>
          <a:p>
            <a:r>
              <a:rPr lang="zh-CN" altLang="en-US" sz="2000" dirty="0"/>
              <a:t>步骤⑤：选择光纤类型项</a:t>
            </a:r>
          </a:p>
        </p:txBody>
      </p:sp>
    </p:spTree>
    <p:extLst>
      <p:ext uri="{BB962C8B-B14F-4D97-AF65-F5344CB8AC3E}">
        <p14:creationId xmlns:p14="http://schemas.microsoft.com/office/powerpoint/2010/main" val="279108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F346C-F9B9-85DE-5F28-25EF6DE5B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图6">
            <a:extLst>
              <a:ext uri="{FF2B5EF4-FFF2-40B4-BE49-F238E27FC236}">
                <a16:creationId xmlns:a16="http://schemas.microsoft.com/office/drawing/2014/main" id="{26DBB3EC-8876-010D-A4EE-EA4DFCBCF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8" y="2370009"/>
            <a:ext cx="3092150" cy="4122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E1A26B-E74F-7248-9AC6-E8387ADF8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864FC9-1DE9-8D0D-2B2C-5935106E4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新建一个测试项目，按①</a:t>
            </a:r>
            <a:r>
              <a:rPr lang="en-US" altLang="zh-CN" sz="2000" dirty="0"/>
              <a:t>-⑫</a:t>
            </a:r>
            <a:r>
              <a:rPr lang="zh-CN" altLang="en-US" sz="2000" dirty="0"/>
              <a:t>所示步骤，标准选择</a:t>
            </a:r>
            <a:r>
              <a:rPr lang="en-US" altLang="zh-CN" sz="2000" dirty="0"/>
              <a:t>OS2 TIA-568.3-D-1 </a:t>
            </a:r>
            <a:r>
              <a:rPr lang="en-US" altLang="zh-CN" sz="2000" dirty="0" err="1"/>
              <a:t>Singlemode</a:t>
            </a:r>
            <a:r>
              <a:rPr lang="en-US" altLang="zh-CN" sz="2000" dirty="0"/>
              <a:t> OSP</a:t>
            </a:r>
            <a:r>
              <a:rPr lang="zh-CN" altLang="en-US" sz="2000" dirty="0"/>
              <a:t>（</a:t>
            </a:r>
            <a:r>
              <a:rPr lang="en-US" altLang="zh-CN" sz="2000" dirty="0"/>
              <a:t>STD</a:t>
            </a:r>
            <a:r>
              <a:rPr lang="zh-CN" altLang="en-US" sz="2000" dirty="0"/>
              <a:t>）</a:t>
            </a:r>
            <a:endParaRPr lang="en-US" altLang="zh-CN" sz="2000" dirty="0"/>
          </a:p>
          <a:p>
            <a:r>
              <a:rPr lang="zh-CN" altLang="en-US" sz="2000" dirty="0"/>
              <a:t>步骤⑥：选择光纤类型</a:t>
            </a:r>
          </a:p>
        </p:txBody>
      </p:sp>
    </p:spTree>
    <p:extLst>
      <p:ext uri="{BB962C8B-B14F-4D97-AF65-F5344CB8AC3E}">
        <p14:creationId xmlns:p14="http://schemas.microsoft.com/office/powerpoint/2010/main" val="13764871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1D48F-D607-AF4E-524B-49D7615FA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图7">
            <a:extLst>
              <a:ext uri="{FF2B5EF4-FFF2-40B4-BE49-F238E27FC236}">
                <a16:creationId xmlns:a16="http://schemas.microsoft.com/office/drawing/2014/main" id="{6AC87CB8-1078-58C1-3C0B-E0E481C17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8" y="2361234"/>
            <a:ext cx="3092150" cy="412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F60B89C-C5AC-3A48-80AB-7257BC3D9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8C9692-4122-A5D0-0093-A6E1C7BDA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新建一个测试项目，按①</a:t>
            </a:r>
            <a:r>
              <a:rPr lang="en-US" altLang="zh-CN" sz="2000" dirty="0"/>
              <a:t>-⑫</a:t>
            </a:r>
            <a:r>
              <a:rPr lang="zh-CN" altLang="en-US" sz="2000" dirty="0"/>
              <a:t>所示步骤，标准选择</a:t>
            </a:r>
            <a:r>
              <a:rPr lang="en-US" altLang="zh-CN" sz="2000" dirty="0"/>
              <a:t>OS2 TIA-568.3-D-1 </a:t>
            </a:r>
            <a:r>
              <a:rPr lang="en-US" altLang="zh-CN" sz="2000" dirty="0" err="1"/>
              <a:t>Singlemode</a:t>
            </a:r>
            <a:r>
              <a:rPr lang="en-US" altLang="zh-CN" sz="2000" dirty="0"/>
              <a:t> OSP</a:t>
            </a:r>
            <a:r>
              <a:rPr lang="zh-CN" altLang="en-US" sz="2000" dirty="0"/>
              <a:t>（</a:t>
            </a:r>
            <a:r>
              <a:rPr lang="en-US" altLang="zh-CN" sz="2000" dirty="0"/>
              <a:t>STD</a:t>
            </a:r>
            <a:r>
              <a:rPr lang="zh-CN" altLang="en-US" sz="2000" dirty="0"/>
              <a:t>）</a:t>
            </a:r>
            <a:endParaRPr lang="en-US" altLang="zh-CN" sz="2000" dirty="0"/>
          </a:p>
          <a:p>
            <a:r>
              <a:rPr lang="zh-CN" altLang="en-US" sz="2000" dirty="0"/>
              <a:t>步骤⑦：选择测试极限值项</a:t>
            </a:r>
          </a:p>
        </p:txBody>
      </p:sp>
    </p:spTree>
    <p:extLst>
      <p:ext uri="{BB962C8B-B14F-4D97-AF65-F5344CB8AC3E}">
        <p14:creationId xmlns:p14="http://schemas.microsoft.com/office/powerpoint/2010/main" val="19572649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B282F-17B1-B315-C53D-2E72AA5C0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图8">
            <a:extLst>
              <a:ext uri="{FF2B5EF4-FFF2-40B4-BE49-F238E27FC236}">
                <a16:creationId xmlns:a16="http://schemas.microsoft.com/office/drawing/2014/main" id="{1B386E63-C1E8-4D16-2975-1A412B1AE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8" y="2361233"/>
            <a:ext cx="3092150" cy="412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5B3300EB-23ED-F17A-8663-AF3B31621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624D9B-32B4-3CAF-35DD-0B1CE31AE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新建一个测试项目，按①</a:t>
            </a:r>
            <a:r>
              <a:rPr lang="en-US" altLang="zh-CN" sz="2000" dirty="0"/>
              <a:t>-⑫</a:t>
            </a:r>
            <a:r>
              <a:rPr lang="zh-CN" altLang="en-US" sz="2000" dirty="0"/>
              <a:t>所示步骤，标准选择</a:t>
            </a:r>
            <a:r>
              <a:rPr lang="en-US" altLang="zh-CN" sz="2000" dirty="0"/>
              <a:t>OS2 TIA-568.3-D-1 </a:t>
            </a:r>
            <a:r>
              <a:rPr lang="en-US" altLang="zh-CN" sz="2000" dirty="0" err="1"/>
              <a:t>Singlemode</a:t>
            </a:r>
            <a:r>
              <a:rPr lang="en-US" altLang="zh-CN" sz="2000" dirty="0"/>
              <a:t> OSP</a:t>
            </a:r>
            <a:r>
              <a:rPr lang="zh-CN" altLang="en-US" sz="2000" dirty="0"/>
              <a:t>（</a:t>
            </a:r>
            <a:r>
              <a:rPr lang="en-US" altLang="zh-CN" sz="2000" dirty="0"/>
              <a:t>STD</a:t>
            </a:r>
            <a:r>
              <a:rPr lang="zh-CN" altLang="en-US" sz="2000" dirty="0"/>
              <a:t>）</a:t>
            </a:r>
            <a:endParaRPr lang="en-US" altLang="zh-CN" sz="2000" dirty="0"/>
          </a:p>
          <a:p>
            <a:r>
              <a:rPr lang="zh-CN" altLang="en-US" sz="2000" dirty="0"/>
              <a:t>步骤⑧：选择测试极限值</a:t>
            </a:r>
          </a:p>
        </p:txBody>
      </p:sp>
    </p:spTree>
    <p:extLst>
      <p:ext uri="{BB962C8B-B14F-4D97-AF65-F5344CB8AC3E}">
        <p14:creationId xmlns:p14="http://schemas.microsoft.com/office/powerpoint/2010/main" val="24546298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28A4B-1B3D-6A42-E2DC-2D7854160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图9">
            <a:extLst>
              <a:ext uri="{FF2B5EF4-FFF2-40B4-BE49-F238E27FC236}">
                <a16:creationId xmlns:a16="http://schemas.microsoft.com/office/drawing/2014/main" id="{9BADABC1-4005-2815-3816-7CB3457EA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8" y="2361232"/>
            <a:ext cx="3092150" cy="412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7B1E4AF0-EF32-D81C-E88B-439A76A30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9F98A-9690-BCC4-45D0-4DE3B8670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新建一个测试项目，按①</a:t>
            </a:r>
            <a:r>
              <a:rPr lang="en-US" altLang="zh-CN" sz="2000" dirty="0"/>
              <a:t>-⑫</a:t>
            </a:r>
            <a:r>
              <a:rPr lang="zh-CN" altLang="en-US" sz="2000" dirty="0"/>
              <a:t>所示步骤，标准选择</a:t>
            </a:r>
            <a:r>
              <a:rPr lang="en-US" altLang="zh-CN" sz="2000" dirty="0"/>
              <a:t>OS2 TIA-568.3-D-1 </a:t>
            </a:r>
            <a:r>
              <a:rPr lang="en-US" altLang="zh-CN" sz="2000" dirty="0" err="1"/>
              <a:t>Singlemode</a:t>
            </a:r>
            <a:r>
              <a:rPr lang="en-US" altLang="zh-CN" sz="2000" dirty="0"/>
              <a:t> OSP</a:t>
            </a:r>
            <a:r>
              <a:rPr lang="zh-CN" altLang="en-US" sz="2000" dirty="0"/>
              <a:t>（</a:t>
            </a:r>
            <a:r>
              <a:rPr lang="en-US" altLang="zh-CN" sz="2000" dirty="0"/>
              <a:t>STD</a:t>
            </a:r>
            <a:r>
              <a:rPr lang="zh-CN" altLang="en-US" sz="2000" dirty="0"/>
              <a:t>）</a:t>
            </a:r>
            <a:endParaRPr lang="en-US" altLang="zh-CN" sz="2000" dirty="0"/>
          </a:p>
          <a:p>
            <a:r>
              <a:rPr lang="zh-CN" altLang="en-US" sz="2000" dirty="0"/>
              <a:t>步骤⑨：选择参考值方法，设置连接器</a:t>
            </a:r>
            <a:endParaRPr lang="en-US" altLang="zh-CN" sz="2000" dirty="0"/>
          </a:p>
          <a:p>
            <a:pPr marL="0" indent="0">
              <a:buNone/>
            </a:pPr>
            <a:r>
              <a:rPr lang="zh-CN" altLang="en-US" sz="2000" dirty="0"/>
              <a:t>和熔接点数量</a:t>
            </a:r>
          </a:p>
        </p:txBody>
      </p:sp>
    </p:spTree>
    <p:extLst>
      <p:ext uri="{BB962C8B-B14F-4D97-AF65-F5344CB8AC3E}">
        <p14:creationId xmlns:p14="http://schemas.microsoft.com/office/powerpoint/2010/main" val="41449971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8874B-56D0-1342-1F99-D92499ACB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图10">
            <a:extLst>
              <a:ext uri="{FF2B5EF4-FFF2-40B4-BE49-F238E27FC236}">
                <a16:creationId xmlns:a16="http://schemas.microsoft.com/office/drawing/2014/main" id="{FA69F468-1085-3F5D-35DF-651BB2A7D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8" y="2361231"/>
            <a:ext cx="3092150" cy="412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B77EFA3-4A74-79DD-C439-365E40A0C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B89196-4AFB-2A16-8CE5-15738ED80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新建一个测试项目，按①</a:t>
            </a:r>
            <a:r>
              <a:rPr lang="en-US" altLang="zh-CN" sz="2000" dirty="0"/>
              <a:t>-⑫</a:t>
            </a:r>
            <a:r>
              <a:rPr lang="zh-CN" altLang="en-US" sz="2000" dirty="0"/>
              <a:t>所示步骤，标准选择</a:t>
            </a:r>
            <a:r>
              <a:rPr lang="en-US" altLang="zh-CN" sz="2000" dirty="0"/>
              <a:t>OS2 TIA-568.3-D-1 </a:t>
            </a:r>
            <a:r>
              <a:rPr lang="en-US" altLang="zh-CN" sz="2000" dirty="0" err="1"/>
              <a:t>Singlemode</a:t>
            </a:r>
            <a:r>
              <a:rPr lang="en-US" altLang="zh-CN" sz="2000" dirty="0"/>
              <a:t> OSP</a:t>
            </a:r>
            <a:r>
              <a:rPr lang="zh-CN" altLang="en-US" sz="2000" dirty="0"/>
              <a:t>（</a:t>
            </a:r>
            <a:r>
              <a:rPr lang="en-US" altLang="zh-CN" sz="2000" dirty="0"/>
              <a:t>STD</a:t>
            </a:r>
            <a:r>
              <a:rPr lang="zh-CN" altLang="en-US" sz="2000" dirty="0"/>
              <a:t>）</a:t>
            </a:r>
            <a:endParaRPr lang="en-US" altLang="zh-CN" sz="2000" dirty="0"/>
          </a:p>
          <a:p>
            <a:r>
              <a:rPr lang="zh-CN" altLang="en-US" sz="2000" dirty="0"/>
              <a:t>步骤⑩：选择连接器类型</a:t>
            </a:r>
          </a:p>
        </p:txBody>
      </p:sp>
    </p:spTree>
    <p:extLst>
      <p:ext uri="{BB962C8B-B14F-4D97-AF65-F5344CB8AC3E}">
        <p14:creationId xmlns:p14="http://schemas.microsoft.com/office/powerpoint/2010/main" val="8906152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730CF-0485-134C-E3EF-51984B831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图11">
            <a:extLst>
              <a:ext uri="{FF2B5EF4-FFF2-40B4-BE49-F238E27FC236}">
                <a16:creationId xmlns:a16="http://schemas.microsoft.com/office/drawing/2014/main" id="{6AE0A1C2-D554-BA95-3587-8F74C65CB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8" y="2361230"/>
            <a:ext cx="3092150" cy="412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D8452953-9254-D2F4-EC7D-716524C49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0E34ED-DADC-5FD2-1FC4-156F6AF41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新建一个测试项目，按①</a:t>
            </a:r>
            <a:r>
              <a:rPr lang="en-US" altLang="zh-CN" sz="2000" dirty="0"/>
              <a:t>-⑫</a:t>
            </a:r>
            <a:r>
              <a:rPr lang="zh-CN" altLang="en-US" sz="2000" dirty="0"/>
              <a:t>所示步骤，标准选择</a:t>
            </a:r>
            <a:r>
              <a:rPr lang="en-US" altLang="zh-CN" sz="2000" dirty="0"/>
              <a:t>OS2 TIA-568.3-D-1 </a:t>
            </a:r>
            <a:r>
              <a:rPr lang="en-US" altLang="zh-CN" sz="2000" dirty="0" err="1"/>
              <a:t>Singlemode</a:t>
            </a:r>
            <a:r>
              <a:rPr lang="en-US" altLang="zh-CN" sz="2000" dirty="0"/>
              <a:t> OSP</a:t>
            </a:r>
            <a:r>
              <a:rPr lang="zh-CN" altLang="en-US" sz="2000" dirty="0"/>
              <a:t>（</a:t>
            </a:r>
            <a:r>
              <a:rPr lang="en-US" altLang="zh-CN" sz="2000" dirty="0"/>
              <a:t>STD</a:t>
            </a:r>
            <a:r>
              <a:rPr lang="zh-CN" altLang="en-US" sz="2000" dirty="0"/>
              <a:t>）</a:t>
            </a:r>
            <a:endParaRPr lang="en-US" altLang="zh-CN" sz="2000" dirty="0"/>
          </a:p>
          <a:p>
            <a:r>
              <a:rPr lang="zh-CN" altLang="en-US" sz="2000" dirty="0"/>
              <a:t>步骤⑪：选中 “使用所选的”</a:t>
            </a:r>
          </a:p>
        </p:txBody>
      </p:sp>
    </p:spTree>
    <p:extLst>
      <p:ext uri="{BB962C8B-B14F-4D97-AF65-F5344CB8AC3E}">
        <p14:creationId xmlns:p14="http://schemas.microsoft.com/office/powerpoint/2010/main" val="6821074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CA681-0C10-8975-11D3-B33B4AD23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图12">
            <a:extLst>
              <a:ext uri="{FF2B5EF4-FFF2-40B4-BE49-F238E27FC236}">
                <a16:creationId xmlns:a16="http://schemas.microsoft.com/office/drawing/2014/main" id="{90ECF65C-0B39-6DF3-691F-05F00A4E1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8" y="2361229"/>
            <a:ext cx="3092150" cy="412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FDA5C0F-B2CB-FBF1-FCC8-C5522FCCE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ADA19C-0923-D266-4D2A-9DF8650B7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新建一个测试项目，按①</a:t>
            </a:r>
            <a:r>
              <a:rPr lang="en-US" altLang="zh-CN" sz="2000" dirty="0"/>
              <a:t>-⑫</a:t>
            </a:r>
            <a:r>
              <a:rPr lang="zh-CN" altLang="en-US" sz="2000" dirty="0"/>
              <a:t>所示步骤，标准选择</a:t>
            </a:r>
            <a:r>
              <a:rPr lang="en-US" altLang="zh-CN" sz="2000" dirty="0"/>
              <a:t>OS2 TIA-568.3-D-1 </a:t>
            </a:r>
            <a:r>
              <a:rPr lang="en-US" altLang="zh-CN" sz="2000" dirty="0" err="1"/>
              <a:t>Singlemode</a:t>
            </a:r>
            <a:r>
              <a:rPr lang="en-US" altLang="zh-CN" sz="2000" dirty="0"/>
              <a:t> OSP</a:t>
            </a:r>
            <a:r>
              <a:rPr lang="zh-CN" altLang="en-US" sz="2000" dirty="0"/>
              <a:t>（</a:t>
            </a:r>
            <a:r>
              <a:rPr lang="en-US" altLang="zh-CN" sz="2000" dirty="0"/>
              <a:t>STD</a:t>
            </a:r>
            <a:r>
              <a:rPr lang="zh-CN" altLang="en-US" sz="2000" dirty="0"/>
              <a:t>）</a:t>
            </a:r>
            <a:endParaRPr lang="en-US" altLang="zh-CN" sz="2000" dirty="0"/>
          </a:p>
          <a:p>
            <a:r>
              <a:rPr lang="zh-CN" altLang="en-US" sz="2000" dirty="0"/>
              <a:t>步骤⑫：完成光纤测试标准选择</a:t>
            </a:r>
          </a:p>
        </p:txBody>
      </p:sp>
    </p:spTree>
    <p:extLst>
      <p:ext uri="{BB962C8B-B14F-4D97-AF65-F5344CB8AC3E}">
        <p14:creationId xmlns:p14="http://schemas.microsoft.com/office/powerpoint/2010/main" val="30396638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图1">
            <a:extLst>
              <a:ext uri="{FF2B5EF4-FFF2-40B4-BE49-F238E27FC236}">
                <a16:creationId xmlns:a16="http://schemas.microsoft.com/office/drawing/2014/main" id="{01AC84DB-75A7-F6E8-4DC2-A1D959EFE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8" y="2361228"/>
            <a:ext cx="3092150" cy="412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244ADD43-6124-07F4-9D9B-6974C537E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设置参考执行测试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6639B9-1358-2716-CEBE-634A9C40E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）按①</a:t>
            </a:r>
            <a:r>
              <a:rPr lang="en-US" altLang="zh-CN" dirty="0"/>
              <a:t>-⑥</a:t>
            </a:r>
            <a:r>
              <a:rPr lang="zh-CN" altLang="en-US" dirty="0"/>
              <a:t>所示步骤，按图连接参考跳线，设置参照，并接入被测链路，进行测试。</a:t>
            </a:r>
            <a:endParaRPr lang="en-US" altLang="zh-CN" dirty="0"/>
          </a:p>
          <a:p>
            <a:r>
              <a:rPr lang="zh-CN" altLang="en-US" sz="2400" dirty="0"/>
              <a:t>步骤①：运行向导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4008610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819A9-96B1-F01A-677F-DC852B585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图2">
            <a:extLst>
              <a:ext uri="{FF2B5EF4-FFF2-40B4-BE49-F238E27FC236}">
                <a16:creationId xmlns:a16="http://schemas.microsoft.com/office/drawing/2014/main" id="{CE80D2F2-F4FF-D685-308D-477A3C418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8" y="2361227"/>
            <a:ext cx="3092150" cy="412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3934664-E724-ADB4-F216-6BC5B6AD7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设置参考执行测试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4A7079-9C90-0935-FDD9-66CAA1BF5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）按①</a:t>
            </a:r>
            <a:r>
              <a:rPr lang="en-US" altLang="zh-CN" dirty="0"/>
              <a:t>-⑥</a:t>
            </a:r>
            <a:r>
              <a:rPr lang="zh-CN" altLang="en-US" dirty="0"/>
              <a:t>所示步骤，按图连接参考跳线，设置参照，并接入被测链路，进行测试。</a:t>
            </a:r>
            <a:endParaRPr lang="en-US" altLang="zh-CN" dirty="0"/>
          </a:p>
          <a:p>
            <a:r>
              <a:rPr lang="zh-CN" altLang="en-US" sz="2400" dirty="0"/>
              <a:t>步骤②：连接测试跳线，</a:t>
            </a:r>
            <a:endParaRPr lang="en-US" altLang="zh-CN" sz="2400" dirty="0"/>
          </a:p>
          <a:p>
            <a:pPr marL="0" indent="0">
              <a:buNone/>
            </a:pPr>
            <a:r>
              <a:rPr lang="zh-CN" altLang="en-US" sz="2400" dirty="0"/>
              <a:t>如果跳线有黑红标识，注意跳线</a:t>
            </a:r>
            <a:endParaRPr lang="en-US" altLang="zh-CN" sz="2400" dirty="0"/>
          </a:p>
          <a:p>
            <a:pPr marL="0" indent="0">
              <a:buNone/>
            </a:pPr>
            <a:r>
              <a:rPr lang="zh-CN" altLang="en-US" sz="2400" dirty="0"/>
              <a:t>两头连接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0102498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3EA29-EABD-5FE2-C24C-B85D0535D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图3">
            <a:extLst>
              <a:ext uri="{FF2B5EF4-FFF2-40B4-BE49-F238E27FC236}">
                <a16:creationId xmlns:a16="http://schemas.microsoft.com/office/drawing/2014/main" id="{282A8362-D257-D298-E4B5-05E3F7768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8" y="2361226"/>
            <a:ext cx="3092150" cy="412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2904CA2-B632-A642-E5D5-EEF189CEA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设置参考执行测试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BF698E-E57B-BECD-1240-3D34CD12C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）按①</a:t>
            </a:r>
            <a:r>
              <a:rPr lang="en-US" altLang="zh-CN" dirty="0"/>
              <a:t>-⑥</a:t>
            </a:r>
            <a:r>
              <a:rPr lang="zh-CN" altLang="en-US" dirty="0"/>
              <a:t>所示步骤，按图连接参考跳线，设置参照，并接入被测链路，进行测试。</a:t>
            </a:r>
            <a:endParaRPr lang="en-US" altLang="zh-CN" dirty="0"/>
          </a:p>
          <a:p>
            <a:r>
              <a:rPr lang="zh-CN" altLang="en-US" sz="2400" dirty="0"/>
              <a:t>步骤③：接入两根新跳线做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/>
              <a:t>TRC</a:t>
            </a:r>
            <a:r>
              <a:rPr lang="zh-CN" altLang="en-US" sz="2400" dirty="0"/>
              <a:t>验证，确保新接入跳线损耗</a:t>
            </a:r>
            <a:endParaRPr lang="en-US" altLang="zh-CN" sz="2400" dirty="0"/>
          </a:p>
          <a:p>
            <a:pPr marL="0" indent="0">
              <a:buNone/>
            </a:pPr>
            <a:r>
              <a:rPr lang="zh-CN" altLang="en-US" sz="2400" dirty="0"/>
              <a:t>小于测试最低要求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5180730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2FBAD-4FCF-BE24-C06D-0BAEC043D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图4">
            <a:extLst>
              <a:ext uri="{FF2B5EF4-FFF2-40B4-BE49-F238E27FC236}">
                <a16:creationId xmlns:a16="http://schemas.microsoft.com/office/drawing/2014/main" id="{E3D91121-A6B2-16B2-69EF-78A546B7F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8" y="2361225"/>
            <a:ext cx="3092150" cy="412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502C3CC-36E6-C12F-70B3-B33BA26F4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设置参考执行测试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67C4F4-A02F-2FBC-8D99-1A6B46CB7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）按①</a:t>
            </a:r>
            <a:r>
              <a:rPr lang="en-US" altLang="zh-CN" dirty="0"/>
              <a:t>-⑥</a:t>
            </a:r>
            <a:r>
              <a:rPr lang="zh-CN" altLang="en-US" dirty="0"/>
              <a:t>所示步骤，按图连接参考跳线，设置参照，并接入被测链路，进行测试。</a:t>
            </a:r>
            <a:endParaRPr lang="en-US" altLang="zh-CN" dirty="0"/>
          </a:p>
          <a:p>
            <a:r>
              <a:rPr lang="zh-CN" altLang="en-US" sz="2400" dirty="0"/>
              <a:t>步骤④：进行测试参考跳线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/>
              <a:t>TRC</a:t>
            </a:r>
            <a:r>
              <a:rPr lang="zh-CN" altLang="en-US" sz="2400" dirty="0"/>
              <a:t>验证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2813209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6FCA6-321E-6F58-4A79-9EDC60BEE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图5">
            <a:extLst>
              <a:ext uri="{FF2B5EF4-FFF2-40B4-BE49-F238E27FC236}">
                <a16:creationId xmlns:a16="http://schemas.microsoft.com/office/drawing/2014/main" id="{0C30E290-5564-EDE6-7AD2-78242F249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6" y="2361224"/>
            <a:ext cx="3097081" cy="412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9FA22A5-9464-56F0-F8AD-89BC8934C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设置参考执行测试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76D9CD-9ADE-0E28-6EE9-20C3E994B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）按①</a:t>
            </a:r>
            <a:r>
              <a:rPr lang="en-US" altLang="zh-CN" dirty="0"/>
              <a:t>-⑥</a:t>
            </a:r>
            <a:r>
              <a:rPr lang="zh-CN" altLang="en-US" dirty="0"/>
              <a:t>所示步骤，按图连接参考跳线，设置参照，并接入被测链路，进行测试。</a:t>
            </a:r>
            <a:endParaRPr lang="en-US" altLang="zh-CN" dirty="0"/>
          </a:p>
          <a:p>
            <a:r>
              <a:rPr lang="zh-CN" altLang="en-US" sz="2400" dirty="0"/>
              <a:t>步骤⑤：接入被测链路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152570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52542-4A2F-0970-16AD-6F35C7005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图6">
            <a:extLst>
              <a:ext uri="{FF2B5EF4-FFF2-40B4-BE49-F238E27FC236}">
                <a16:creationId xmlns:a16="http://schemas.microsoft.com/office/drawing/2014/main" id="{44253F85-95A6-9115-7EE1-8034199C8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6" y="2361224"/>
            <a:ext cx="3097081" cy="412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DC772B0F-72AB-B7B9-B5FB-90847CD34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设置参考执行测试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409663-5AEC-D66F-F00C-652C3EDDC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）按①</a:t>
            </a:r>
            <a:r>
              <a:rPr lang="en-US" altLang="zh-CN" dirty="0"/>
              <a:t>-⑥</a:t>
            </a:r>
            <a:r>
              <a:rPr lang="zh-CN" altLang="en-US" dirty="0"/>
              <a:t>所示步骤，按图连接参考跳线，设置参照，并接入被测链路，进行测试。</a:t>
            </a:r>
            <a:endParaRPr lang="en-US" altLang="zh-CN" dirty="0"/>
          </a:p>
          <a:p>
            <a:r>
              <a:rPr lang="zh-CN" altLang="en-US" sz="2400" dirty="0"/>
              <a:t>步骤⑥：测试被测链路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4408384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CC0F4-885E-82FF-F495-68E3BA985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图1">
            <a:extLst>
              <a:ext uri="{FF2B5EF4-FFF2-40B4-BE49-F238E27FC236}">
                <a16:creationId xmlns:a16="http://schemas.microsoft.com/office/drawing/2014/main" id="{A58D8986-EC46-E9DC-EB6E-C5B471A6D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5" y="2361223"/>
            <a:ext cx="3097081" cy="412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225F691-991E-4B7B-F628-D3B2159CE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设置参考执行测试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9AD6CC-E646-4097-BA9F-99B19C542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）测试完成后，按照①</a:t>
            </a:r>
            <a:r>
              <a:rPr lang="en-US" altLang="zh-CN" dirty="0"/>
              <a:t>-③</a:t>
            </a:r>
            <a:r>
              <a:rPr lang="zh-CN" altLang="en-US" dirty="0"/>
              <a:t>所示步骤，设置名称，获得测试结果，存储报告，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并查看测试结果。</a:t>
            </a:r>
            <a:endParaRPr lang="en-US" altLang="zh-CN" dirty="0"/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r>
              <a:rPr lang="zh-CN" altLang="en-US" sz="2400" dirty="0"/>
              <a:t>步骤①：设置名称，保存结果。</a:t>
            </a:r>
            <a:endParaRPr lang="en-US" altLang="zh-CN" sz="2400" dirty="0"/>
          </a:p>
          <a:p>
            <a:pPr marL="0" indent="0">
              <a:buNone/>
            </a:pPr>
            <a:r>
              <a:rPr lang="zh-CN" altLang="en-US" sz="2400" dirty="0"/>
              <a:t>如果收发方向命名反了，则点击</a:t>
            </a:r>
            <a:endParaRPr lang="en-US" altLang="zh-CN" sz="2400" dirty="0"/>
          </a:p>
          <a:p>
            <a:pPr marL="0" indent="0">
              <a:buNone/>
            </a:pPr>
            <a:r>
              <a:rPr lang="zh-CN" altLang="en-US" sz="2400" dirty="0"/>
              <a:t>互换名称按键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4904334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0DF37-BDE1-F9A6-3CD1-7AEC0113C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图2">
            <a:extLst>
              <a:ext uri="{FF2B5EF4-FFF2-40B4-BE49-F238E27FC236}">
                <a16:creationId xmlns:a16="http://schemas.microsoft.com/office/drawing/2014/main" id="{FCB460D4-0B5F-664F-EE0C-ECF5AFD30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6" y="2361223"/>
            <a:ext cx="3102020" cy="4136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ECDB442-AFF0-AC3D-5E01-46D93C5EE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设置参考执行测试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3A5FBB-71AA-0497-FD42-715FFD5DF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）测试完成后，按照①</a:t>
            </a:r>
            <a:r>
              <a:rPr lang="en-US" altLang="zh-CN" dirty="0"/>
              <a:t>-③</a:t>
            </a:r>
            <a:r>
              <a:rPr lang="zh-CN" altLang="en-US" dirty="0"/>
              <a:t>所示步骤，设置名称，获得测试结果，存储报告，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并查看测试结果。</a:t>
            </a:r>
            <a:endParaRPr lang="en-US" altLang="zh-CN" dirty="0"/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r>
              <a:rPr lang="zh-CN" altLang="en-US" sz="2400" dirty="0"/>
              <a:t>步骤②：查看失败测试结果（如有）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1920561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B83A2-F6B8-570B-DEA8-59023E6F5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图3">
            <a:extLst>
              <a:ext uri="{FF2B5EF4-FFF2-40B4-BE49-F238E27FC236}">
                <a16:creationId xmlns:a16="http://schemas.microsoft.com/office/drawing/2014/main" id="{115CB211-5C6E-9EE4-690E-7EE2B85B4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4" y="2361222"/>
            <a:ext cx="3102019" cy="413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DB6AD39F-3973-A485-4C63-F04060894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设置参考执行测试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20FC3F-A2AB-4D6D-0CEF-DC3B9233B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）测试完成后，按照①</a:t>
            </a:r>
            <a:r>
              <a:rPr lang="en-US" altLang="zh-CN" dirty="0"/>
              <a:t>-③</a:t>
            </a:r>
            <a:r>
              <a:rPr lang="zh-CN" altLang="en-US" dirty="0"/>
              <a:t>所示步骤，设置名称，获得测试结果，存储报告，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并查看测试结果。</a:t>
            </a:r>
            <a:endParaRPr lang="en-US" altLang="zh-CN" dirty="0"/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r>
              <a:rPr lang="zh-CN" altLang="en-US" sz="2400" dirty="0"/>
              <a:t>步骤③：查看成功测试结果（如有）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9321167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BF20A-7A8E-963E-A793-51C652ABD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26">
            <a:extLst>
              <a:ext uri="{FF2B5EF4-FFF2-40B4-BE49-F238E27FC236}">
                <a16:creationId xmlns:a16="http://schemas.microsoft.com/office/drawing/2014/main" id="{1D81389C-0ECF-3727-BEB6-258FC155D81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044281" y="2288135"/>
            <a:ext cx="3343489" cy="2281733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anchor="ctr"/>
          <a:lstStyle/>
          <a:p>
            <a:pPr algn="ctr">
              <a:defRPr/>
            </a:pPr>
            <a:endParaRPr lang="zh-CN" altLang="en-US" sz="373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6">
            <a:extLst>
              <a:ext uri="{FF2B5EF4-FFF2-40B4-BE49-F238E27FC236}">
                <a16:creationId xmlns:a16="http://schemas.microsoft.com/office/drawing/2014/main" id="{2215A996-0566-7C04-9B31-8295211D763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693480" y="2420581"/>
            <a:ext cx="545291" cy="2016840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endParaRPr lang="zh-CN" altLang="en-US" sz="413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BEFF785-485C-8F76-8928-54DD1F00555C}"/>
              </a:ext>
            </a:extLst>
          </p:cNvPr>
          <p:cNvSpPr/>
          <p:nvPr/>
        </p:nvSpPr>
        <p:spPr>
          <a:xfrm>
            <a:off x="1170432" y="2772346"/>
            <a:ext cx="7632192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任务二</a:t>
            </a:r>
            <a:endParaRPr lang="en-US" altLang="zh-CN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       使用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OTDR</a:t>
            </a: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测试仪进行光纤测试</a:t>
            </a:r>
          </a:p>
        </p:txBody>
      </p:sp>
    </p:spTree>
    <p:extLst>
      <p:ext uri="{BB962C8B-B14F-4D97-AF65-F5344CB8AC3E}">
        <p14:creationId xmlns:p14="http://schemas.microsoft.com/office/powerpoint/2010/main" val="355119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9BB019-6F31-E3FA-38D5-65BC504E9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注意事项：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3E56B1-6046-C457-E2B8-B6AA9538A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）如测试中仪器检测到光纤中有活动光，请立即断开光纤和测试仪的连接；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）如测试中被测链路端口或连接头有损坏，请勿强行与测试仪进行连接；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）如测试仪亏电，请充电后再使用；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06424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B6D541-6640-17F0-8E65-901607B0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操作要领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05D020-2B7C-A5E9-FFA8-DADF31557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测试仪准备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）选择福禄克网络公司的</a:t>
            </a:r>
            <a:r>
              <a:rPr lang="en-US" altLang="zh-CN" dirty="0" err="1"/>
              <a:t>OptiFiber</a:t>
            </a:r>
            <a:r>
              <a:rPr lang="en-US" altLang="zh-CN" dirty="0"/>
              <a:t> Pro</a:t>
            </a:r>
            <a:r>
              <a:rPr lang="zh-CN" altLang="en-US" dirty="0"/>
              <a:t>测试仪，包括主机和光纤附件。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）开机，预热</a:t>
            </a:r>
            <a:r>
              <a:rPr lang="en-US" altLang="zh-CN" dirty="0"/>
              <a:t>5</a:t>
            </a:r>
            <a:r>
              <a:rPr lang="zh-CN" altLang="en-US" dirty="0"/>
              <a:t>分钟。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630026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FB996-3B2E-9780-B708-9203CDBA1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图1">
            <a:extLst>
              <a:ext uri="{FF2B5EF4-FFF2-40B4-BE49-F238E27FC236}">
                <a16:creationId xmlns:a16="http://schemas.microsoft.com/office/drawing/2014/main" id="{03305E88-8BB0-6ACE-D2FC-946213200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8" y="2361229"/>
            <a:ext cx="3092150" cy="412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73731B61-16CD-089F-D353-ABE326911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DB3081-C5FB-D812-1708-F7E862356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）新建一个测试项目，按①</a:t>
            </a:r>
            <a:r>
              <a:rPr lang="en-US" altLang="zh-CN" sz="2400" dirty="0"/>
              <a:t>-⑨</a:t>
            </a:r>
            <a:r>
              <a:rPr lang="zh-CN" altLang="en-US" sz="2400" dirty="0"/>
              <a:t>所示步骤，标准选择</a:t>
            </a:r>
            <a:r>
              <a:rPr lang="en-US" altLang="zh-CN" sz="2400" dirty="0"/>
              <a:t>OS2 ANSI/TIA-568.3-D-1 RL=35dB</a:t>
            </a:r>
          </a:p>
          <a:p>
            <a:endParaRPr lang="en-US" altLang="zh-CN" sz="2000" dirty="0"/>
          </a:p>
          <a:p>
            <a:r>
              <a:rPr lang="zh-CN" altLang="en-US" sz="2000" dirty="0"/>
              <a:t>步骤①：在主界面选择第二栏”</a:t>
            </a:r>
          </a:p>
        </p:txBody>
      </p:sp>
    </p:spTree>
    <p:extLst>
      <p:ext uri="{BB962C8B-B14F-4D97-AF65-F5344CB8AC3E}">
        <p14:creationId xmlns:p14="http://schemas.microsoft.com/office/powerpoint/2010/main" val="32955864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EB1B6-7781-A6B6-5D96-6C77E4BD0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图2">
            <a:extLst>
              <a:ext uri="{FF2B5EF4-FFF2-40B4-BE49-F238E27FC236}">
                <a16:creationId xmlns:a16="http://schemas.microsoft.com/office/drawing/2014/main" id="{D369B01C-B68A-EA19-CB18-F54283B90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813" y="2392142"/>
            <a:ext cx="3060988" cy="4081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C82032C-DDEC-ED91-AEE3-4A94C9823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8D093A-411B-EAF5-C911-AB217B1FB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）新建一个测试项目，按①</a:t>
            </a:r>
            <a:r>
              <a:rPr lang="en-US" altLang="zh-CN" sz="2400" dirty="0"/>
              <a:t>-⑨</a:t>
            </a:r>
            <a:r>
              <a:rPr lang="zh-CN" altLang="en-US" sz="2400" dirty="0"/>
              <a:t>所示步骤，标准选择</a:t>
            </a:r>
            <a:r>
              <a:rPr lang="en-US" altLang="zh-CN" sz="2400" dirty="0"/>
              <a:t>OS2 ANSI/TIA-568.3-D-1 RL=35dB</a:t>
            </a:r>
          </a:p>
          <a:p>
            <a:endParaRPr lang="en-US" altLang="zh-CN" sz="2000" dirty="0"/>
          </a:p>
          <a:p>
            <a:r>
              <a:rPr lang="zh-CN" altLang="en-US" sz="2000" dirty="0"/>
              <a:t>步骤②：选择 “新测试”</a:t>
            </a:r>
          </a:p>
        </p:txBody>
      </p:sp>
    </p:spTree>
    <p:extLst>
      <p:ext uri="{BB962C8B-B14F-4D97-AF65-F5344CB8AC3E}">
        <p14:creationId xmlns:p14="http://schemas.microsoft.com/office/powerpoint/2010/main" val="42347789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1002F-D4FB-5AD2-4968-A3F59D0DF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图3">
            <a:extLst>
              <a:ext uri="{FF2B5EF4-FFF2-40B4-BE49-F238E27FC236}">
                <a16:creationId xmlns:a16="http://schemas.microsoft.com/office/drawing/2014/main" id="{7D86B7CA-7F2D-D89D-5283-0AC0487E1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813" y="2392141"/>
            <a:ext cx="3075550" cy="4100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03A2E56-E520-09A3-7260-FF9AD4476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FFEC7F-5BEF-3CFB-C334-7BB269DC1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）新建一个测试项目，按①</a:t>
            </a:r>
            <a:r>
              <a:rPr lang="en-US" altLang="zh-CN" sz="2400" dirty="0"/>
              <a:t>-⑨</a:t>
            </a:r>
            <a:r>
              <a:rPr lang="zh-CN" altLang="en-US" sz="2400" dirty="0"/>
              <a:t>所示步骤，标准选择</a:t>
            </a:r>
            <a:r>
              <a:rPr lang="en-US" altLang="zh-CN" sz="2400" dirty="0"/>
              <a:t>OS2 ANSI/TIA-568.3-D-1 RL=35dB</a:t>
            </a:r>
          </a:p>
          <a:p>
            <a:endParaRPr lang="en-US" altLang="zh-CN" sz="2000" dirty="0"/>
          </a:p>
          <a:p>
            <a:r>
              <a:rPr lang="zh-CN" altLang="en-US" sz="2000" dirty="0"/>
              <a:t>步骤③：进入配置界面</a:t>
            </a:r>
          </a:p>
        </p:txBody>
      </p:sp>
    </p:spTree>
    <p:extLst>
      <p:ext uri="{BB962C8B-B14F-4D97-AF65-F5344CB8AC3E}">
        <p14:creationId xmlns:p14="http://schemas.microsoft.com/office/powerpoint/2010/main" val="36514018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B0647-97AD-78B8-4D72-3D79CF071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图4">
            <a:extLst>
              <a:ext uri="{FF2B5EF4-FFF2-40B4-BE49-F238E27FC236}">
                <a16:creationId xmlns:a16="http://schemas.microsoft.com/office/drawing/2014/main" id="{C25B6701-DA74-E298-2046-6E05C9BC7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812" y="2392141"/>
            <a:ext cx="3070652" cy="409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86F2828-02D5-FD75-9D19-DC494484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911FB96-B918-FA03-222A-167084B0D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）新建一个测试项目，按①</a:t>
            </a:r>
            <a:r>
              <a:rPr lang="en-US" altLang="zh-CN" sz="2400" dirty="0"/>
              <a:t>-⑨</a:t>
            </a:r>
            <a:r>
              <a:rPr lang="zh-CN" altLang="en-US" sz="2400" dirty="0"/>
              <a:t>所示步骤，标准选择</a:t>
            </a:r>
            <a:r>
              <a:rPr lang="en-US" altLang="zh-CN" sz="2400" dirty="0"/>
              <a:t>OS2 ANSI/TIA-568.3-D-1 RL=35dB</a:t>
            </a:r>
          </a:p>
          <a:p>
            <a:endParaRPr lang="en-US" altLang="zh-CN" sz="2000" dirty="0"/>
          </a:p>
          <a:p>
            <a:r>
              <a:rPr lang="zh-CN" altLang="en-US" sz="2000" dirty="0"/>
              <a:t>步骤④：选择测试类型：自动</a:t>
            </a:r>
            <a:r>
              <a:rPr lang="en-US" altLang="zh-CN" sz="2000" dirty="0"/>
              <a:t>OTDR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2064675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00CA3-42A4-8C28-DC22-6CC1FF5CA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图5">
            <a:extLst>
              <a:ext uri="{FF2B5EF4-FFF2-40B4-BE49-F238E27FC236}">
                <a16:creationId xmlns:a16="http://schemas.microsoft.com/office/drawing/2014/main" id="{1D45DBE0-C0FF-C024-9FEB-707D95A28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810" y="2392141"/>
            <a:ext cx="3075551" cy="410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2490A54D-92B0-5286-4914-85D26E668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F9589E-C4A5-16B8-B093-42880D806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）新建一个测试项目，按①</a:t>
            </a:r>
            <a:r>
              <a:rPr lang="en-US" altLang="zh-CN" sz="2400" dirty="0"/>
              <a:t>-⑨</a:t>
            </a:r>
            <a:r>
              <a:rPr lang="zh-CN" altLang="en-US" sz="2400" dirty="0"/>
              <a:t>所示步骤，标准选择</a:t>
            </a:r>
            <a:r>
              <a:rPr lang="en-US" altLang="zh-CN" sz="2400" dirty="0"/>
              <a:t>OS2 ANSI/TIA-568.3-D-1 RL=35dB</a:t>
            </a:r>
          </a:p>
          <a:p>
            <a:endParaRPr lang="en-US" altLang="zh-CN" sz="2000" dirty="0"/>
          </a:p>
          <a:p>
            <a:r>
              <a:rPr lang="zh-CN" altLang="en-US" sz="2000" dirty="0"/>
              <a:t>步骤⑤：选中光纤类型，进入光纤</a:t>
            </a:r>
            <a:endParaRPr lang="en-US" altLang="zh-CN" sz="2000" dirty="0"/>
          </a:p>
          <a:p>
            <a:pPr marL="0" indent="0">
              <a:buNone/>
            </a:pPr>
            <a:r>
              <a:rPr lang="zh-CN" altLang="en-US" sz="2000" dirty="0"/>
              <a:t>类型列表</a:t>
            </a:r>
          </a:p>
        </p:txBody>
      </p:sp>
    </p:spTree>
    <p:extLst>
      <p:ext uri="{BB962C8B-B14F-4D97-AF65-F5344CB8AC3E}">
        <p14:creationId xmlns:p14="http://schemas.microsoft.com/office/powerpoint/2010/main" val="28786886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61D9C-90BB-F28B-4803-AA9ECB64C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图6">
            <a:extLst>
              <a:ext uri="{FF2B5EF4-FFF2-40B4-BE49-F238E27FC236}">
                <a16:creationId xmlns:a16="http://schemas.microsoft.com/office/drawing/2014/main" id="{8F5A562F-1FBB-8B5E-528B-C88F2BA66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172" y="2392140"/>
            <a:ext cx="3070650" cy="40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E860846-6CE9-932E-460D-BE8E94E48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35178C-ED7A-2B3B-B1F2-C8B52A9C7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）新建一个测试项目，按①</a:t>
            </a:r>
            <a:r>
              <a:rPr lang="en-US" altLang="zh-CN" sz="2400" dirty="0"/>
              <a:t>-⑨</a:t>
            </a:r>
            <a:r>
              <a:rPr lang="zh-CN" altLang="en-US" sz="2400" dirty="0"/>
              <a:t>所示步骤，标准选择</a:t>
            </a:r>
            <a:r>
              <a:rPr lang="en-US" altLang="zh-CN" sz="2400" dirty="0"/>
              <a:t>OS2 ANSI/TIA-568.3-D-1 RL=35dB</a:t>
            </a:r>
          </a:p>
          <a:p>
            <a:endParaRPr lang="en-US" altLang="zh-CN" sz="2000" dirty="0"/>
          </a:p>
          <a:p>
            <a:r>
              <a:rPr lang="zh-CN" altLang="en-US" sz="2000" dirty="0"/>
              <a:t>步骤⑥：选择光纤类型，本任务中</a:t>
            </a:r>
            <a:endParaRPr lang="en-US" altLang="zh-CN" sz="2000" dirty="0"/>
          </a:p>
          <a:p>
            <a:pPr marL="0" indent="0">
              <a:buNone/>
            </a:pPr>
            <a:r>
              <a:rPr lang="zh-CN" altLang="en-US" sz="2000" dirty="0"/>
              <a:t>为</a:t>
            </a:r>
            <a:r>
              <a:rPr lang="en-US" altLang="zh-CN" sz="2000" dirty="0"/>
              <a:t>OS2 </a:t>
            </a:r>
            <a:r>
              <a:rPr lang="en-US" altLang="zh-CN" sz="2000" dirty="0" err="1"/>
              <a:t>Singlemode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9907973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FFA9E-C73D-400D-8DA4-A73CB6033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图7">
            <a:extLst>
              <a:ext uri="{FF2B5EF4-FFF2-40B4-BE49-F238E27FC236}">
                <a16:creationId xmlns:a16="http://schemas.microsoft.com/office/drawing/2014/main" id="{D76E0972-50B9-CD7B-6156-D446ABA94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172" y="2392139"/>
            <a:ext cx="3075548" cy="4100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51B9C6FD-074E-1598-4125-0D1C1E0FF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A915EE-1110-1796-90C5-EE777CC0A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）新建一个测试项目，按①</a:t>
            </a:r>
            <a:r>
              <a:rPr lang="en-US" altLang="zh-CN" sz="2400" dirty="0"/>
              <a:t>-⑨</a:t>
            </a:r>
            <a:r>
              <a:rPr lang="zh-CN" altLang="en-US" sz="2400" dirty="0"/>
              <a:t>所示步骤，标准选择</a:t>
            </a:r>
            <a:r>
              <a:rPr lang="en-US" altLang="zh-CN" sz="2400" dirty="0"/>
              <a:t>OS2 ANSI/TIA-568.3-D-1 RL=35dB</a:t>
            </a:r>
          </a:p>
          <a:p>
            <a:endParaRPr lang="en-US" altLang="zh-CN" sz="2000" dirty="0"/>
          </a:p>
          <a:p>
            <a:r>
              <a:rPr lang="zh-CN" altLang="en-US" sz="2000" dirty="0"/>
              <a:t>步骤⑦：选中测试极限值项</a:t>
            </a:r>
          </a:p>
        </p:txBody>
      </p:sp>
    </p:spTree>
    <p:extLst>
      <p:ext uri="{BB962C8B-B14F-4D97-AF65-F5344CB8AC3E}">
        <p14:creationId xmlns:p14="http://schemas.microsoft.com/office/powerpoint/2010/main" val="37877928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67E66-F6A9-9C0A-57CC-5166823C1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图8">
            <a:extLst>
              <a:ext uri="{FF2B5EF4-FFF2-40B4-BE49-F238E27FC236}">
                <a16:creationId xmlns:a16="http://schemas.microsoft.com/office/drawing/2014/main" id="{221FF0D5-F043-DCFE-7454-65FD8D0D2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171" y="2392138"/>
            <a:ext cx="3080452" cy="4107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DD7E401A-E274-E592-F8D3-18256D609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D09699-8154-2DCB-8B6F-53B60C0A6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）新建一个测试项目，按①</a:t>
            </a:r>
            <a:r>
              <a:rPr lang="en-US" altLang="zh-CN" sz="2400" dirty="0"/>
              <a:t>-⑨</a:t>
            </a:r>
            <a:r>
              <a:rPr lang="zh-CN" altLang="en-US" sz="2400" dirty="0"/>
              <a:t>所示步骤，标准选择</a:t>
            </a:r>
            <a:r>
              <a:rPr lang="en-US" altLang="zh-CN" sz="2400" dirty="0"/>
              <a:t>OS2 ANSI/TIA-568.3-D-1 RL=35dB</a:t>
            </a:r>
          </a:p>
          <a:p>
            <a:endParaRPr lang="en-US" altLang="zh-CN" sz="2000" dirty="0"/>
          </a:p>
          <a:p>
            <a:r>
              <a:rPr lang="zh-CN" altLang="en-US" sz="2000" dirty="0"/>
              <a:t>步骤⑧：选择测试极限值</a:t>
            </a:r>
          </a:p>
        </p:txBody>
      </p:sp>
    </p:spTree>
    <p:extLst>
      <p:ext uri="{BB962C8B-B14F-4D97-AF65-F5344CB8AC3E}">
        <p14:creationId xmlns:p14="http://schemas.microsoft.com/office/powerpoint/2010/main" val="5209907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BB090-CF48-7DDE-8583-56704450C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图9">
            <a:extLst>
              <a:ext uri="{FF2B5EF4-FFF2-40B4-BE49-F238E27FC236}">
                <a16:creationId xmlns:a16="http://schemas.microsoft.com/office/drawing/2014/main" id="{ACFF9165-2CC9-8466-B580-DFC266083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38" y="2392138"/>
            <a:ext cx="3080451" cy="410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51D769DE-03EE-E8DE-887A-7312D1600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59F7C2-6134-67CC-4778-CCE91D22D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）新建一个测试项目，按①</a:t>
            </a:r>
            <a:r>
              <a:rPr lang="en-US" altLang="zh-CN" sz="2400" dirty="0"/>
              <a:t>-⑨</a:t>
            </a:r>
            <a:r>
              <a:rPr lang="zh-CN" altLang="en-US" sz="2400" dirty="0"/>
              <a:t>所示步骤，标准选择</a:t>
            </a:r>
            <a:r>
              <a:rPr lang="en-US" altLang="zh-CN" sz="2400" dirty="0"/>
              <a:t>OS2 ANSI/TIA-568.3-D-1 RL=35dB</a:t>
            </a:r>
          </a:p>
          <a:p>
            <a:endParaRPr lang="en-US" altLang="zh-CN" sz="2000" dirty="0"/>
          </a:p>
          <a:p>
            <a:r>
              <a:rPr lang="zh-CN" altLang="en-US" sz="2000" dirty="0"/>
              <a:t>步骤⑨：选中 “使用所选的”</a:t>
            </a:r>
          </a:p>
        </p:txBody>
      </p:sp>
    </p:spTree>
    <p:extLst>
      <p:ext uri="{BB962C8B-B14F-4D97-AF65-F5344CB8AC3E}">
        <p14:creationId xmlns:p14="http://schemas.microsoft.com/office/powerpoint/2010/main" val="38980173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1C8AF-4067-4A7F-D743-4480A19DA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图1">
            <a:extLst>
              <a:ext uri="{FF2B5EF4-FFF2-40B4-BE49-F238E27FC236}">
                <a16:creationId xmlns:a16="http://schemas.microsoft.com/office/drawing/2014/main" id="{EC4832C4-401B-EA9D-B019-38B33B0E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37" y="2392138"/>
            <a:ext cx="3080451" cy="410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4C7A7B5-CBA4-0791-83DE-FFB52E2ED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设置补偿执行测试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872BFD-95E5-BE18-8336-511524AD7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）测试仪端口接入补偿光纤，按照①</a:t>
            </a:r>
            <a:r>
              <a:rPr lang="en-US" altLang="zh-CN" sz="2400" dirty="0"/>
              <a:t>-⑥</a:t>
            </a:r>
            <a:r>
              <a:rPr lang="zh-CN" altLang="en-US" sz="2400" dirty="0"/>
              <a:t>所示步骤，设置完补偿后，接入被测链路，并进行测试。</a:t>
            </a:r>
            <a:endParaRPr lang="en-US" altLang="zh-CN" sz="2400" dirty="0"/>
          </a:p>
          <a:p>
            <a:endParaRPr lang="en-US" altLang="zh-CN" sz="2000" dirty="0"/>
          </a:p>
          <a:p>
            <a:r>
              <a:rPr lang="zh-CN" altLang="en-US" sz="2000" dirty="0"/>
              <a:t>步骤①：选择设置补偿</a:t>
            </a:r>
          </a:p>
        </p:txBody>
      </p:sp>
    </p:spTree>
    <p:extLst>
      <p:ext uri="{BB962C8B-B14F-4D97-AF65-F5344CB8AC3E}">
        <p14:creationId xmlns:p14="http://schemas.microsoft.com/office/powerpoint/2010/main" val="36615381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47929-3382-3C53-AD58-87EB57B58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图2">
            <a:extLst>
              <a:ext uri="{FF2B5EF4-FFF2-40B4-BE49-F238E27FC236}">
                <a16:creationId xmlns:a16="http://schemas.microsoft.com/office/drawing/2014/main" id="{463DBEA8-96D8-D6E0-A981-A893A87CD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37" y="2392138"/>
            <a:ext cx="3080451" cy="410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66278B6-058E-B2BE-E812-FF73D5EBF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设置补偿执行测试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41B96C-0A95-46B5-4220-8071F32DB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）测试仪端口接入补偿光纤，按照①</a:t>
            </a:r>
            <a:r>
              <a:rPr lang="en-US" altLang="zh-CN" sz="2400" dirty="0"/>
              <a:t>-⑥</a:t>
            </a:r>
            <a:r>
              <a:rPr lang="zh-CN" altLang="en-US" sz="2400" dirty="0"/>
              <a:t>所示步骤，设置完补偿后，接入被测链路，并进行测试。</a:t>
            </a:r>
            <a:endParaRPr lang="en-US" altLang="zh-CN" sz="2400" dirty="0"/>
          </a:p>
          <a:p>
            <a:endParaRPr lang="en-US" altLang="zh-CN" sz="2000" dirty="0"/>
          </a:p>
          <a:p>
            <a:r>
              <a:rPr lang="zh-CN" altLang="en-US" sz="2000" dirty="0"/>
              <a:t>步骤②：设置仅前导</a:t>
            </a:r>
          </a:p>
        </p:txBody>
      </p:sp>
    </p:spTree>
    <p:extLst>
      <p:ext uri="{BB962C8B-B14F-4D97-AF65-F5344CB8AC3E}">
        <p14:creationId xmlns:p14="http://schemas.microsoft.com/office/powerpoint/2010/main" val="25938770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8FCE2-D561-7E62-9CE9-C9C08461C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图3">
            <a:extLst>
              <a:ext uri="{FF2B5EF4-FFF2-40B4-BE49-F238E27FC236}">
                <a16:creationId xmlns:a16="http://schemas.microsoft.com/office/drawing/2014/main" id="{71C582F7-070A-CC87-24AB-49533CCB5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172" y="2392138"/>
            <a:ext cx="3080450" cy="4107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871C823-D46A-87D6-AE96-3353E9B30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设置补偿执行测试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8D2417-2D9B-711A-4380-E8C347571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）测试仪端口接入补偿光纤，按照①</a:t>
            </a:r>
            <a:r>
              <a:rPr lang="en-US" altLang="zh-CN" sz="2400" dirty="0"/>
              <a:t>-⑥</a:t>
            </a:r>
            <a:r>
              <a:rPr lang="zh-CN" altLang="en-US" sz="2400" dirty="0"/>
              <a:t>所示步骤，设置完补偿后，接入被测链路，并进行测试。</a:t>
            </a:r>
            <a:endParaRPr lang="en-US" altLang="zh-CN" sz="2400" dirty="0"/>
          </a:p>
          <a:p>
            <a:endParaRPr lang="en-US" altLang="zh-CN" sz="2000" dirty="0"/>
          </a:p>
          <a:p>
            <a:r>
              <a:rPr lang="zh-CN" altLang="en-US" sz="2000" dirty="0"/>
              <a:t>步骤③：设置补偿</a:t>
            </a:r>
          </a:p>
        </p:txBody>
      </p:sp>
    </p:spTree>
    <p:extLst>
      <p:ext uri="{BB962C8B-B14F-4D97-AF65-F5344CB8AC3E}">
        <p14:creationId xmlns:p14="http://schemas.microsoft.com/office/powerpoint/2010/main" val="9430265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8F3A6-3062-3D9D-5008-1477C2F29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图4">
            <a:extLst>
              <a:ext uri="{FF2B5EF4-FFF2-40B4-BE49-F238E27FC236}">
                <a16:creationId xmlns:a16="http://schemas.microsoft.com/office/drawing/2014/main" id="{80CEC02C-BC39-8ADF-5AE6-8D3ED45A7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172" y="2392137"/>
            <a:ext cx="3080450" cy="410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9C8A55D-1D9F-9E92-887A-22B057BFB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设置补偿执行测试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084113-2A6D-8321-1202-FFC03E02F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）测试仪端口接入补偿光纤，按照①</a:t>
            </a:r>
            <a:r>
              <a:rPr lang="en-US" altLang="zh-CN" sz="2400" dirty="0"/>
              <a:t>-⑥</a:t>
            </a:r>
            <a:r>
              <a:rPr lang="zh-CN" altLang="en-US" sz="2400" dirty="0"/>
              <a:t>所示步骤，设置完补偿后，接入被测链路，并进行测试。</a:t>
            </a:r>
            <a:endParaRPr lang="en-US" altLang="zh-CN" sz="2400" dirty="0"/>
          </a:p>
          <a:p>
            <a:endParaRPr lang="en-US" altLang="zh-CN" sz="2000" dirty="0"/>
          </a:p>
          <a:p>
            <a:r>
              <a:rPr lang="zh-CN" altLang="en-US" sz="2000" dirty="0"/>
              <a:t>步骤④：设置补偿成功后，保存</a:t>
            </a:r>
          </a:p>
        </p:txBody>
      </p:sp>
    </p:spTree>
    <p:extLst>
      <p:ext uri="{BB962C8B-B14F-4D97-AF65-F5344CB8AC3E}">
        <p14:creationId xmlns:p14="http://schemas.microsoft.com/office/powerpoint/2010/main" val="18395588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FF886-042C-4DEA-0042-14FC7FCF1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图5">
            <a:extLst>
              <a:ext uri="{FF2B5EF4-FFF2-40B4-BE49-F238E27FC236}">
                <a16:creationId xmlns:a16="http://schemas.microsoft.com/office/drawing/2014/main" id="{B2EDC7C8-04EB-962B-093B-329232992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172" y="2392136"/>
            <a:ext cx="3080450" cy="410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17ADBCF-6BA3-CEE1-B6D1-E92F7815D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设置补偿执行测试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C9CB9C-5D50-4B96-F7D7-8D628EFF8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）测试仪端口接入补偿光纤，按照①</a:t>
            </a:r>
            <a:r>
              <a:rPr lang="en-US" altLang="zh-CN" sz="2400" dirty="0"/>
              <a:t>-⑥</a:t>
            </a:r>
            <a:r>
              <a:rPr lang="zh-CN" altLang="en-US" sz="2400" dirty="0"/>
              <a:t>所示步骤，设置完补偿后，接入被测链路，并进行测试。</a:t>
            </a:r>
            <a:endParaRPr lang="en-US" altLang="zh-CN" sz="2400" dirty="0"/>
          </a:p>
          <a:p>
            <a:endParaRPr lang="en-US" altLang="zh-CN" sz="2000" dirty="0"/>
          </a:p>
          <a:p>
            <a:r>
              <a:rPr lang="zh-CN" altLang="en-US" sz="2000" dirty="0"/>
              <a:t>步骤⑤：返回主界面，确认设置补偿</a:t>
            </a:r>
            <a:endParaRPr lang="en-US" altLang="zh-CN" sz="2000" dirty="0"/>
          </a:p>
          <a:p>
            <a:pPr marL="0" indent="0">
              <a:buNone/>
            </a:pPr>
            <a:r>
              <a:rPr lang="zh-CN" altLang="en-US" sz="2000" dirty="0"/>
              <a:t>提示已变灰色</a:t>
            </a:r>
          </a:p>
        </p:txBody>
      </p:sp>
    </p:spTree>
    <p:extLst>
      <p:ext uri="{BB962C8B-B14F-4D97-AF65-F5344CB8AC3E}">
        <p14:creationId xmlns:p14="http://schemas.microsoft.com/office/powerpoint/2010/main" val="9084038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A2CAE-8410-866C-34D8-757C9CE4B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图6">
            <a:extLst>
              <a:ext uri="{FF2B5EF4-FFF2-40B4-BE49-F238E27FC236}">
                <a16:creationId xmlns:a16="http://schemas.microsoft.com/office/drawing/2014/main" id="{728A3EE3-EB24-1247-6AA4-89630DACF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172" y="2392135"/>
            <a:ext cx="3080450" cy="410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2EB2127-F296-4681-24B8-50C807EE1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设置补偿执行测试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29EB80-773E-F77E-D620-8EC82D1DB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）测试仪端口接入补偿光纤，按照①</a:t>
            </a:r>
            <a:r>
              <a:rPr lang="en-US" altLang="zh-CN" sz="2400" dirty="0"/>
              <a:t>-⑥</a:t>
            </a:r>
            <a:r>
              <a:rPr lang="zh-CN" altLang="en-US" sz="2400" dirty="0"/>
              <a:t>所示步骤，设置完补偿后，接入被测链路，并进行测试。</a:t>
            </a:r>
            <a:endParaRPr lang="en-US" altLang="zh-CN" sz="2400" dirty="0"/>
          </a:p>
          <a:p>
            <a:endParaRPr lang="en-US" altLang="zh-CN" sz="2000" dirty="0"/>
          </a:p>
          <a:p>
            <a:r>
              <a:rPr lang="zh-CN" altLang="en-US" sz="2000" dirty="0"/>
              <a:t>步骤⑥：接入被测光纤，按下测试，</a:t>
            </a:r>
            <a:endParaRPr lang="en-US" altLang="zh-CN" sz="2000" dirty="0"/>
          </a:p>
          <a:p>
            <a:pPr marL="0" indent="0">
              <a:buNone/>
            </a:pPr>
            <a:r>
              <a:rPr lang="zh-CN" altLang="en-US" sz="2000" dirty="0"/>
              <a:t>得到测试结果</a:t>
            </a:r>
          </a:p>
        </p:txBody>
      </p:sp>
    </p:spTree>
    <p:extLst>
      <p:ext uri="{BB962C8B-B14F-4D97-AF65-F5344CB8AC3E}">
        <p14:creationId xmlns:p14="http://schemas.microsoft.com/office/powerpoint/2010/main" val="37112409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54289-8BC4-44AF-736B-1E4F589DD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图1">
            <a:extLst>
              <a:ext uri="{FF2B5EF4-FFF2-40B4-BE49-F238E27FC236}">
                <a16:creationId xmlns:a16="http://schemas.microsoft.com/office/drawing/2014/main" id="{A40C2D5A-3BE7-630A-7E5B-5B8DE7226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172" y="2392134"/>
            <a:ext cx="3080450" cy="410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6A0D421-E56D-77B3-1EDD-1D1AD052C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设置补偿执行测试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45FB84-D5FE-0C13-C874-5015610D0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）测试完成后，按照①</a:t>
            </a:r>
            <a:r>
              <a:rPr lang="en-US" altLang="zh-CN" sz="2400" dirty="0"/>
              <a:t>-③</a:t>
            </a:r>
            <a:r>
              <a:rPr lang="zh-CN" altLang="en-US" sz="2400" dirty="0"/>
              <a:t>所示步骤，设置名称，获得测试结果，存储报告，并查看测试结果。</a:t>
            </a:r>
            <a:endParaRPr lang="en-US" altLang="zh-CN" sz="2400" dirty="0"/>
          </a:p>
          <a:p>
            <a:endParaRPr lang="en-US" altLang="zh-CN" sz="2000" dirty="0"/>
          </a:p>
          <a:p>
            <a:r>
              <a:rPr lang="zh-CN" altLang="en-US" sz="2000" dirty="0"/>
              <a:t>步骤①：设置名称，保存结果</a:t>
            </a:r>
          </a:p>
        </p:txBody>
      </p:sp>
    </p:spTree>
    <p:extLst>
      <p:ext uri="{BB962C8B-B14F-4D97-AF65-F5344CB8AC3E}">
        <p14:creationId xmlns:p14="http://schemas.microsoft.com/office/powerpoint/2010/main" val="12534682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DF65C-D564-2A2E-CC3C-B5D4CDCAE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图2">
            <a:extLst>
              <a:ext uri="{FF2B5EF4-FFF2-40B4-BE49-F238E27FC236}">
                <a16:creationId xmlns:a16="http://schemas.microsoft.com/office/drawing/2014/main" id="{8E33B99A-BFF1-1D7C-52A3-7E386AC22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172" y="2392133"/>
            <a:ext cx="3080450" cy="410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FBF7C083-30C0-FFD1-D7EC-C5A25E2C9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设置补偿执行测试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ABA6D0-AB7D-9E31-80F2-C038BD7CA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）测试完成后，按照①</a:t>
            </a:r>
            <a:r>
              <a:rPr lang="en-US" altLang="zh-CN" sz="2400" dirty="0"/>
              <a:t>-③</a:t>
            </a:r>
            <a:r>
              <a:rPr lang="zh-CN" altLang="en-US" sz="2400" dirty="0"/>
              <a:t>所示步骤，设置名称，获得测试结果，存储报告，并查看测试结果。</a:t>
            </a:r>
            <a:endParaRPr lang="en-US" altLang="zh-CN" sz="2400" dirty="0"/>
          </a:p>
          <a:p>
            <a:endParaRPr lang="en-US" altLang="zh-CN" sz="2000" dirty="0"/>
          </a:p>
          <a:p>
            <a:r>
              <a:rPr lang="zh-CN" altLang="en-US" sz="2000" dirty="0"/>
              <a:t>步骤②：保存完成（左上角确认</a:t>
            </a:r>
            <a:endParaRPr lang="en-US" altLang="zh-CN" sz="2000" dirty="0"/>
          </a:p>
          <a:p>
            <a:pPr marL="0" indent="0">
              <a:buNone/>
            </a:pPr>
            <a:r>
              <a:rPr lang="zh-CN" altLang="en-US" sz="2000" dirty="0"/>
              <a:t>名称已生效）</a:t>
            </a:r>
          </a:p>
        </p:txBody>
      </p:sp>
    </p:spTree>
    <p:extLst>
      <p:ext uri="{BB962C8B-B14F-4D97-AF65-F5344CB8AC3E}">
        <p14:creationId xmlns:p14="http://schemas.microsoft.com/office/powerpoint/2010/main" val="22396739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AE2A1-737A-4EC1-76C5-246ABF638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图3">
            <a:extLst>
              <a:ext uri="{FF2B5EF4-FFF2-40B4-BE49-F238E27FC236}">
                <a16:creationId xmlns:a16="http://schemas.microsoft.com/office/drawing/2014/main" id="{139745B9-EC41-39B8-F408-2C910F50E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172" y="2392132"/>
            <a:ext cx="3080450" cy="410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71DC2CB3-8E5C-F13E-2460-A902627D3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设置补偿执行测试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5550A0-451C-4BCD-F8FE-6B75B5D61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）测试完成后，按照①</a:t>
            </a:r>
            <a:r>
              <a:rPr lang="en-US" altLang="zh-CN" sz="2400" dirty="0"/>
              <a:t>-③</a:t>
            </a:r>
            <a:r>
              <a:rPr lang="zh-CN" altLang="en-US" sz="2400" dirty="0"/>
              <a:t>所示步骤，设置名称，获得测试结果，存储报告，并查看测试结果。</a:t>
            </a:r>
            <a:endParaRPr lang="en-US" altLang="zh-CN" sz="2400" dirty="0"/>
          </a:p>
          <a:p>
            <a:endParaRPr lang="en-US" altLang="zh-CN" sz="2000" dirty="0"/>
          </a:p>
          <a:p>
            <a:r>
              <a:rPr lang="zh-CN" altLang="en-US" sz="2000" dirty="0"/>
              <a:t>步骤③：查看结果，</a:t>
            </a:r>
            <a:r>
              <a:rPr lang="en-US" altLang="zh-CN" sz="2000" dirty="0"/>
              <a:t>1310nm</a:t>
            </a:r>
            <a:r>
              <a:rPr lang="zh-CN" altLang="en-US" sz="2000" dirty="0"/>
              <a:t>和</a:t>
            </a:r>
            <a:endParaRPr lang="en-US" altLang="zh-CN" sz="2000" dirty="0"/>
          </a:p>
          <a:p>
            <a:pPr marL="0" indent="0">
              <a:buNone/>
            </a:pPr>
            <a:r>
              <a:rPr lang="en-US" altLang="zh-CN" sz="2000" dirty="0"/>
              <a:t>1550nm</a:t>
            </a:r>
            <a:r>
              <a:rPr lang="zh-CN" altLang="en-US" sz="2000" dirty="0"/>
              <a:t>详情</a:t>
            </a:r>
          </a:p>
        </p:txBody>
      </p:sp>
    </p:spTree>
    <p:extLst>
      <p:ext uri="{BB962C8B-B14F-4D97-AF65-F5344CB8AC3E}">
        <p14:creationId xmlns:p14="http://schemas.microsoft.com/office/powerpoint/2010/main" val="35738135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961D6-DC03-5563-3EAF-F37905E12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35F961-65C3-67B9-66C3-C7AFE971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设置补偿执行测试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CD544A-7428-C317-16C2-6FDBD8C0F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3</a:t>
            </a:r>
            <a:r>
              <a:rPr lang="zh-CN" altLang="en-US" sz="2400" dirty="0"/>
              <a:t>）当测试结果以相同名字命名时，测试仪会将一级测试报告和</a:t>
            </a:r>
            <a:r>
              <a:rPr lang="en-US" altLang="zh-CN" sz="2400" dirty="0"/>
              <a:t>OTDR</a:t>
            </a:r>
            <a:r>
              <a:rPr lang="zh-CN" altLang="en-US" sz="2400" dirty="0"/>
              <a:t>报告合并成二级测试报告。</a:t>
            </a:r>
            <a:endParaRPr lang="en-US" altLang="zh-CN" sz="2000" dirty="0"/>
          </a:p>
        </p:txBody>
      </p:sp>
      <p:pic>
        <p:nvPicPr>
          <p:cNvPr id="44034" name="Picture 2" descr="图4">
            <a:extLst>
              <a:ext uri="{FF2B5EF4-FFF2-40B4-BE49-F238E27FC236}">
                <a16:creationId xmlns:a16="http://schemas.microsoft.com/office/drawing/2014/main" id="{286E1E32-8A82-478B-03D0-7ECFC2BBC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508" y="2948488"/>
            <a:ext cx="2773780" cy="370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3" descr="图5">
            <a:extLst>
              <a:ext uri="{FF2B5EF4-FFF2-40B4-BE49-F238E27FC236}">
                <a16:creationId xmlns:a16="http://schemas.microsoft.com/office/drawing/2014/main" id="{0B62E916-FA1A-AF2C-6BE5-DF3568711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948489"/>
            <a:ext cx="2773780" cy="370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6768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F10E5-B07C-7D54-F4BE-A88CAFBC2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7365A8-3D26-0BE1-2861-AC60CA4F1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设置补偿执行测试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6FE7B8-7505-FA7C-7283-8CF68DCF5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19944" cy="4351338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4</a:t>
            </a:r>
            <a:r>
              <a:rPr lang="zh-CN" altLang="en-US" sz="2400" dirty="0"/>
              <a:t>）继续寻找下一条链路的进行测试，直至整个系统所有光纤信息点测试完成。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3131877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D4704-F9D5-D033-3065-7FD535495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26">
            <a:extLst>
              <a:ext uri="{FF2B5EF4-FFF2-40B4-BE49-F238E27FC236}">
                <a16:creationId xmlns:a16="http://schemas.microsoft.com/office/drawing/2014/main" id="{F1AAFE69-0AE2-8925-7865-E2E5E7E248C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044281" y="2288135"/>
            <a:ext cx="3343489" cy="2281733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anchor="ctr"/>
          <a:lstStyle/>
          <a:p>
            <a:pPr algn="ctr">
              <a:defRPr/>
            </a:pPr>
            <a:endParaRPr lang="zh-CN" altLang="en-US" sz="373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6">
            <a:extLst>
              <a:ext uri="{FF2B5EF4-FFF2-40B4-BE49-F238E27FC236}">
                <a16:creationId xmlns:a16="http://schemas.microsoft.com/office/drawing/2014/main" id="{26E7D6E6-2E49-91D4-C713-ACA007C16D9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693480" y="2420581"/>
            <a:ext cx="545291" cy="2016840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endParaRPr lang="zh-CN" altLang="en-US" sz="413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14F488A-3354-BD46-003C-E0A957030F94}"/>
              </a:ext>
            </a:extLst>
          </p:cNvPr>
          <p:cNvSpPr/>
          <p:nvPr/>
        </p:nvSpPr>
        <p:spPr>
          <a:xfrm>
            <a:off x="1170432" y="2772346"/>
            <a:ext cx="7632192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任务三</a:t>
            </a:r>
          </a:p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导出测试报告</a:t>
            </a:r>
          </a:p>
        </p:txBody>
      </p:sp>
    </p:spTree>
    <p:extLst>
      <p:ext uri="{BB962C8B-B14F-4D97-AF65-F5344CB8AC3E}">
        <p14:creationId xmlns:p14="http://schemas.microsoft.com/office/powerpoint/2010/main" val="286440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A2D4B7-3FDB-769A-8075-633EF481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本章需要结合</a:t>
            </a:r>
            <a:r>
              <a:rPr lang="en-US" altLang="zh-CN" dirty="0" err="1"/>
              <a:t>Linkware</a:t>
            </a:r>
            <a:r>
              <a:rPr lang="zh-CN" altLang="en-US" dirty="0"/>
              <a:t>报告管理软件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2B472A-6FAB-EF68-2EE1-600A43506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注意事项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）确保测试仪处于平稳位置，不易摔落，再连接数据线，进行报告导出操作；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）如测试仪亏电，请充电后再使用；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66083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C1414B-F42A-B732-D898-374F26106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操作要领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214598-547D-E5C1-42B8-D7DC339CF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在</a:t>
            </a:r>
            <a:r>
              <a:rPr lang="en-US" altLang="zh-CN" dirty="0"/>
              <a:t>PC</a:t>
            </a:r>
            <a:r>
              <a:rPr lang="zh-CN" altLang="en-US" dirty="0"/>
              <a:t>电脑上安装福禄克最新版本的 </a:t>
            </a:r>
            <a:r>
              <a:rPr lang="en-US" altLang="zh-CN" dirty="0" err="1"/>
              <a:t>LinkWare</a:t>
            </a:r>
            <a:r>
              <a:rPr lang="en-US" altLang="zh-CN" dirty="0"/>
              <a:t> PC </a:t>
            </a:r>
            <a:r>
              <a:rPr lang="zh-CN" altLang="en-US" dirty="0"/>
              <a:t>软件。</a:t>
            </a:r>
          </a:p>
          <a:p>
            <a:r>
              <a:rPr lang="en-US" altLang="zh-CN" dirty="0"/>
              <a:t>2.</a:t>
            </a:r>
            <a:r>
              <a:rPr lang="zh-CN" altLang="en-US" dirty="0"/>
              <a:t>打开测试仪并启动</a:t>
            </a:r>
            <a:r>
              <a:rPr lang="en-US" altLang="zh-CN" dirty="0"/>
              <a:t>PC</a:t>
            </a:r>
            <a:r>
              <a:rPr lang="zh-CN" altLang="en-US" dirty="0"/>
              <a:t>电脑上的 </a:t>
            </a:r>
            <a:r>
              <a:rPr lang="en-US" altLang="zh-CN" dirty="0" err="1"/>
              <a:t>LinkWare</a:t>
            </a:r>
            <a:r>
              <a:rPr lang="en-US" altLang="zh-CN" dirty="0"/>
              <a:t> PC</a:t>
            </a:r>
            <a:r>
              <a:rPr lang="zh-CN" altLang="en-US" dirty="0"/>
              <a:t>软件。</a:t>
            </a:r>
          </a:p>
          <a:p>
            <a:r>
              <a:rPr lang="en-US" altLang="zh-CN" dirty="0"/>
              <a:t>3.</a:t>
            </a:r>
            <a:r>
              <a:rPr lang="zh-CN" altLang="en-US" dirty="0"/>
              <a:t>使用随机附带的 </a:t>
            </a:r>
            <a:r>
              <a:rPr lang="en-US" altLang="zh-CN" dirty="0"/>
              <a:t>USB </a:t>
            </a:r>
            <a:r>
              <a:rPr lang="zh-CN" altLang="en-US" dirty="0"/>
              <a:t>数据线将测试仪上的 </a:t>
            </a:r>
            <a:r>
              <a:rPr lang="en-US" altLang="zh-CN" dirty="0"/>
              <a:t>Micro USB </a:t>
            </a:r>
            <a:r>
              <a:rPr lang="zh-CN" altLang="en-US" dirty="0"/>
              <a:t>端口连接到</a:t>
            </a:r>
            <a:r>
              <a:rPr lang="en-US" altLang="zh-CN" dirty="0"/>
              <a:t>PC</a:t>
            </a:r>
            <a:r>
              <a:rPr lang="zh-CN" altLang="en-US" dirty="0"/>
              <a:t>上的 </a:t>
            </a:r>
            <a:r>
              <a:rPr lang="en-US" altLang="zh-CN" dirty="0"/>
              <a:t>A </a:t>
            </a:r>
            <a:r>
              <a:rPr lang="zh-CN" altLang="en-US" dirty="0"/>
              <a:t>型 </a:t>
            </a:r>
            <a:r>
              <a:rPr lang="en-US" altLang="zh-CN" dirty="0"/>
              <a:t>USB </a:t>
            </a:r>
            <a:r>
              <a:rPr lang="zh-CN" altLang="en-US" dirty="0"/>
              <a:t>端口。</a:t>
            </a:r>
          </a:p>
          <a:p>
            <a:r>
              <a:rPr lang="en-US" altLang="zh-CN" dirty="0"/>
              <a:t>4.</a:t>
            </a:r>
            <a:r>
              <a:rPr lang="zh-CN" altLang="en-US" dirty="0"/>
              <a:t>在 </a:t>
            </a:r>
            <a:r>
              <a:rPr lang="en-US" altLang="zh-CN" dirty="0" err="1"/>
              <a:t>LinkWare</a:t>
            </a:r>
            <a:r>
              <a:rPr lang="en-US" altLang="zh-CN" dirty="0"/>
              <a:t> PC</a:t>
            </a:r>
            <a:r>
              <a:rPr lang="zh-CN" altLang="en-US" dirty="0"/>
              <a:t>工具栏中单击                                 。随后选择一个产品从一台测试仪进行导入。</a:t>
            </a:r>
          </a:p>
          <a:p>
            <a:endParaRPr lang="zh-CN" altLang="en-US" dirty="0"/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66F6DBFE-E776-B09B-13C5-A647744B9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637979"/>
            <a:ext cx="288766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650902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5A7D6C-62EE-6F00-C0A0-9DEC2B147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EDF02D-0EB5-6E4A-9629-86FDB14ED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5.</a:t>
            </a:r>
            <a:r>
              <a:rPr lang="zh-CN" altLang="en-US" dirty="0"/>
              <a:t>在 </a:t>
            </a:r>
            <a:r>
              <a:rPr lang="en-US" altLang="zh-CN" dirty="0" err="1"/>
              <a:t>LinkWare</a:t>
            </a:r>
            <a:r>
              <a:rPr lang="en-US" altLang="zh-CN" dirty="0"/>
              <a:t> PC</a:t>
            </a:r>
            <a:r>
              <a:rPr lang="zh-CN" altLang="en-US" dirty="0"/>
              <a:t>中的导入对话框中，选择要导入的结果和保存的位置。</a:t>
            </a:r>
          </a:p>
          <a:p>
            <a:r>
              <a:rPr lang="zh-CN" altLang="en-US" dirty="0"/>
              <a:t>导入数据，如图，然后保存原始数据（</a:t>
            </a:r>
            <a:r>
              <a:rPr lang="en-US" altLang="zh-CN" dirty="0" err="1"/>
              <a:t>flw</a:t>
            </a:r>
            <a:r>
              <a:rPr lang="zh-CN" altLang="en-US" dirty="0"/>
              <a:t>）格式，并生成</a:t>
            </a:r>
            <a:r>
              <a:rPr lang="en-US" altLang="zh-CN" dirty="0"/>
              <a:t>pdf</a:t>
            </a:r>
            <a:r>
              <a:rPr lang="zh-CN" altLang="en-US" dirty="0"/>
              <a:t>报告。</a:t>
            </a:r>
          </a:p>
          <a:p>
            <a:endParaRPr lang="zh-CN" altLang="en-US" dirty="0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B03195B2-B1F4-4B03-3B6F-7F797DA0F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631" y="3162300"/>
            <a:ext cx="4884737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0255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4EBABC-6E64-C585-D69E-25A073F61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导入的测试数据</a:t>
            </a:r>
          </a:p>
        </p:txBody>
      </p:sp>
      <p:pic>
        <p:nvPicPr>
          <p:cNvPr id="45058" name="Picture 2">
            <a:extLst>
              <a:ext uri="{FF2B5EF4-FFF2-40B4-BE49-F238E27FC236}">
                <a16:creationId xmlns:a16="http://schemas.microsoft.com/office/drawing/2014/main" id="{A7F50A11-9158-AF42-8251-C9928718E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899" y="1434097"/>
            <a:ext cx="7676201" cy="5423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76941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A224878-C13A-40F4-AE81-80A17F13DE3E}"/>
              </a:ext>
            </a:extLst>
          </p:cNvPr>
          <p:cNvSpPr txBox="1"/>
          <p:nvPr/>
        </p:nvSpPr>
        <p:spPr>
          <a:xfrm>
            <a:off x="1955833" y="3044279"/>
            <a:ext cx="802221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谢谢</a:t>
            </a:r>
            <a:endParaRPr lang="en-US" altLang="zh-CN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/>
            <a:endParaRPr lang="en-US" altLang="zh-CN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/>
            <a:r>
              <a:rPr lang="zh-CN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欢迎提宝贵建议：</a:t>
            </a:r>
            <a:r>
              <a:rPr lang="en-US" altLang="zh-C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pankaien@163.com</a:t>
            </a:r>
          </a:p>
        </p:txBody>
      </p:sp>
    </p:spTree>
    <p:extLst>
      <p:ext uri="{BB962C8B-B14F-4D97-AF65-F5344CB8AC3E}">
        <p14:creationId xmlns:p14="http://schemas.microsoft.com/office/powerpoint/2010/main" val="209540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2677</Words>
  <Application>Microsoft Office PowerPoint</Application>
  <PresentationFormat>宽屏</PresentationFormat>
  <Paragraphs>247</Paragraphs>
  <Slides>66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66</vt:i4>
      </vt:variant>
    </vt:vector>
  </HeadingPairs>
  <TitlesOfParts>
    <vt:vector size="73" baseType="lpstr">
      <vt:lpstr>等线</vt:lpstr>
      <vt:lpstr>等线 Light</vt:lpstr>
      <vt:lpstr>宋体</vt:lpstr>
      <vt:lpstr>微软雅黑</vt:lpstr>
      <vt:lpstr>Arial</vt:lpstr>
      <vt:lpstr>Segoe UI</vt:lpstr>
      <vt:lpstr>Office 主题​​</vt:lpstr>
      <vt:lpstr>PowerPoint 演示文稿</vt:lpstr>
      <vt:lpstr>思路和方法</vt:lpstr>
      <vt:lpstr>确定现场光纤布线情况</vt:lpstr>
      <vt:lpstr>PowerPoint 演示文稿</vt:lpstr>
      <vt:lpstr>选择测试方法执行测试</vt:lpstr>
      <vt:lpstr>2.进行参考设置</vt:lpstr>
      <vt:lpstr>PowerPoint 演示文稿</vt:lpstr>
      <vt:lpstr>PowerPoint 演示文稿</vt:lpstr>
      <vt:lpstr>OTDR测试也分三种测试模型，对应三种不同的发射光纤补偿方法</vt:lpstr>
      <vt:lpstr>PowerPoint 演示文稿</vt:lpstr>
      <vt:lpstr>PowerPoint 演示文稿</vt:lpstr>
      <vt:lpstr>3.确定链路测试标准</vt:lpstr>
      <vt:lpstr>相关设备和附件</vt:lpstr>
      <vt:lpstr>PowerPoint 演示文稿</vt:lpstr>
      <vt:lpstr>注意事项:</vt:lpstr>
      <vt:lpstr>1.测试仪准备</vt:lpstr>
      <vt:lpstr>2.新建测试项目</vt:lpstr>
      <vt:lpstr>2.新建测试项目</vt:lpstr>
      <vt:lpstr>2.新建测试项目</vt:lpstr>
      <vt:lpstr>2.新建测试项目</vt:lpstr>
      <vt:lpstr>2.新建测试项目</vt:lpstr>
      <vt:lpstr>2.新建测试项目</vt:lpstr>
      <vt:lpstr>2.新建测试项目</vt:lpstr>
      <vt:lpstr>2.新建测试项目</vt:lpstr>
      <vt:lpstr>2.新建测试项目</vt:lpstr>
      <vt:lpstr>2.新建测试项目</vt:lpstr>
      <vt:lpstr>2.新建测试项目</vt:lpstr>
      <vt:lpstr>2.新建测试项目</vt:lpstr>
      <vt:lpstr>3.设置参考执行测试</vt:lpstr>
      <vt:lpstr>3.设置参考执行测试</vt:lpstr>
      <vt:lpstr>3.设置参考执行测试</vt:lpstr>
      <vt:lpstr>3.设置参考执行测试</vt:lpstr>
      <vt:lpstr>3.设置参考执行测试</vt:lpstr>
      <vt:lpstr>3.设置参考执行测试</vt:lpstr>
      <vt:lpstr>3.设置参考执行测试</vt:lpstr>
      <vt:lpstr>3.设置参考执行测试</vt:lpstr>
      <vt:lpstr>3.设置参考执行测试</vt:lpstr>
      <vt:lpstr>PowerPoint 演示文稿</vt:lpstr>
      <vt:lpstr>注意事项：</vt:lpstr>
      <vt:lpstr>操作要领</vt:lpstr>
      <vt:lpstr>2.新建测试项目</vt:lpstr>
      <vt:lpstr>2.新建测试项目</vt:lpstr>
      <vt:lpstr>2.新建测试项目</vt:lpstr>
      <vt:lpstr>2.新建测试项目</vt:lpstr>
      <vt:lpstr>2.新建测试项目</vt:lpstr>
      <vt:lpstr>2.新建测试项目</vt:lpstr>
      <vt:lpstr>2.新建测试项目</vt:lpstr>
      <vt:lpstr>2.新建测试项目</vt:lpstr>
      <vt:lpstr>2.新建测试项目</vt:lpstr>
      <vt:lpstr>3.设置补偿执行测试</vt:lpstr>
      <vt:lpstr>3.设置补偿执行测试</vt:lpstr>
      <vt:lpstr>3.设置补偿执行测试</vt:lpstr>
      <vt:lpstr>3.设置补偿执行测试</vt:lpstr>
      <vt:lpstr>3.设置补偿执行测试</vt:lpstr>
      <vt:lpstr>3.设置补偿执行测试</vt:lpstr>
      <vt:lpstr>3.设置补偿执行测试</vt:lpstr>
      <vt:lpstr>3.设置补偿执行测试</vt:lpstr>
      <vt:lpstr>3.设置补偿执行测试</vt:lpstr>
      <vt:lpstr>3.设置补偿执行测试</vt:lpstr>
      <vt:lpstr>3.设置补偿执行测试</vt:lpstr>
      <vt:lpstr>PowerPoint 演示文稿</vt:lpstr>
      <vt:lpstr>本章需要结合Linkware报告管理软件</vt:lpstr>
      <vt:lpstr>【操作要领】</vt:lpstr>
      <vt:lpstr>PowerPoint 演示文稿</vt:lpstr>
      <vt:lpstr>导入的测试数据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Pan Ken</dc:creator>
  <cp:lastModifiedBy>Ken Pan</cp:lastModifiedBy>
  <cp:revision>78</cp:revision>
  <dcterms:created xsi:type="dcterms:W3CDTF">2022-05-04T05:23:50Z</dcterms:created>
  <dcterms:modified xsi:type="dcterms:W3CDTF">2025-04-11T08:38:58Z</dcterms:modified>
</cp:coreProperties>
</file>