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32" r:id="rId2"/>
    <p:sldId id="837" r:id="rId3"/>
    <p:sldId id="870" r:id="rId4"/>
    <p:sldId id="871" r:id="rId5"/>
    <p:sldId id="872" r:id="rId6"/>
    <p:sldId id="873" r:id="rId7"/>
    <p:sldId id="874" r:id="rId8"/>
    <p:sldId id="875" r:id="rId9"/>
    <p:sldId id="876" r:id="rId10"/>
    <p:sldId id="877" r:id="rId11"/>
    <p:sldId id="878" r:id="rId12"/>
    <p:sldId id="879" r:id="rId13"/>
    <p:sldId id="880" r:id="rId14"/>
    <p:sldId id="881" r:id="rId15"/>
    <p:sldId id="882" r:id="rId16"/>
    <p:sldId id="883" r:id="rId17"/>
    <p:sldId id="884" r:id="rId18"/>
    <p:sldId id="885" r:id="rId19"/>
    <p:sldId id="828" r:id="rId20"/>
    <p:sldId id="849" r:id="rId21"/>
    <p:sldId id="850" r:id="rId22"/>
    <p:sldId id="886" r:id="rId23"/>
    <p:sldId id="887" r:id="rId24"/>
    <p:sldId id="888" r:id="rId25"/>
    <p:sldId id="889" r:id="rId26"/>
    <p:sldId id="890" r:id="rId27"/>
    <p:sldId id="891" r:id="rId28"/>
    <p:sldId id="892" r:id="rId29"/>
    <p:sldId id="893" r:id="rId30"/>
    <p:sldId id="894" r:id="rId31"/>
    <p:sldId id="895" r:id="rId32"/>
    <p:sldId id="896" r:id="rId33"/>
    <p:sldId id="897" r:id="rId34"/>
    <p:sldId id="898" r:id="rId35"/>
    <p:sldId id="900" r:id="rId36"/>
    <p:sldId id="901" r:id="rId37"/>
    <p:sldId id="902" r:id="rId38"/>
    <p:sldId id="899" r:id="rId39"/>
    <p:sldId id="903" r:id="rId40"/>
    <p:sldId id="904" r:id="rId41"/>
    <p:sldId id="905" r:id="rId42"/>
    <p:sldId id="325"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1470" autoAdjust="0"/>
  </p:normalViewPr>
  <p:slideViewPr>
    <p:cSldViewPr snapToGrid="0">
      <p:cViewPr>
        <p:scale>
          <a:sx n="50" d="100"/>
          <a:sy n="50" d="100"/>
        </p:scale>
        <p:origin x="29" y="542"/>
      </p:cViewPr>
      <p:guideLst/>
    </p:cSldViewPr>
  </p:slideViewPr>
  <p:notesTextViewPr>
    <p:cViewPr>
      <p:scale>
        <a:sx n="1" d="1"/>
        <a:sy n="1" d="1"/>
      </p:scale>
      <p:origin x="0" y="0"/>
    </p:cViewPr>
  </p:notesTextViewPr>
  <p:sorterViewPr>
    <p:cViewPr>
      <p:scale>
        <a:sx n="50" d="100"/>
        <a:sy n="50" d="100"/>
      </p:scale>
      <p:origin x="0" y="-400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49EC0D-5937-4F4A-B8B5-D8BDAD9D188A}" type="datetimeFigureOut">
              <a:rPr lang="zh-CN" altLang="en-US" smtClean="0"/>
              <a:t>2025/4/10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9281D-2F4D-4B9B-81C3-B8B5F02F2924}" type="slidenum">
              <a:rPr lang="zh-CN" altLang="en-US" smtClean="0"/>
              <a:t>‹#›</a:t>
            </a:fld>
            <a:endParaRPr lang="zh-CN" altLang="en-US"/>
          </a:p>
        </p:txBody>
      </p:sp>
    </p:spTree>
    <p:extLst>
      <p:ext uri="{BB962C8B-B14F-4D97-AF65-F5344CB8AC3E}">
        <p14:creationId xmlns:p14="http://schemas.microsoft.com/office/powerpoint/2010/main" val="4118525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a:t>
            </a:fld>
            <a:endParaRPr lang="zh-CN" altLang="en-US"/>
          </a:p>
        </p:txBody>
      </p:sp>
    </p:spTree>
    <p:extLst>
      <p:ext uri="{BB962C8B-B14F-4D97-AF65-F5344CB8AC3E}">
        <p14:creationId xmlns:p14="http://schemas.microsoft.com/office/powerpoint/2010/main" val="3401024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CE9281D-2F4D-4B9B-81C3-B8B5F02F2924}" type="slidenum">
              <a:rPr lang="zh-CN" altLang="en-US" smtClean="0"/>
              <a:t>24</a:t>
            </a:fld>
            <a:endParaRPr lang="zh-CN" altLang="en-US"/>
          </a:p>
        </p:txBody>
      </p:sp>
    </p:spTree>
    <p:extLst>
      <p:ext uri="{BB962C8B-B14F-4D97-AF65-F5344CB8AC3E}">
        <p14:creationId xmlns:p14="http://schemas.microsoft.com/office/powerpoint/2010/main" val="298845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42</a:t>
            </a:fld>
            <a:endParaRPr lang="zh-CN" altLang="en-US"/>
          </a:p>
        </p:txBody>
      </p:sp>
    </p:spTree>
    <p:extLst>
      <p:ext uri="{BB962C8B-B14F-4D97-AF65-F5344CB8AC3E}">
        <p14:creationId xmlns:p14="http://schemas.microsoft.com/office/powerpoint/2010/main" val="321223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35030-2ADB-49C6-B61C-389D8481183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30A4E6A-10EA-4AE0-BE82-15C9BE3B91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55CBF2C-25D4-4992-916C-124F02FD2426}"/>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F984B582-A10B-4299-8785-5606BCD3172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7DD1D4B-9B99-43C1-936A-0E9185495A35}"/>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68011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74417B-C00A-447B-A7E4-FBD1895011C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8F1A497-B063-4A51-BC44-192B3B17129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DF168D2-8B7F-4AB0-B31E-AAC6636F16DE}"/>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51BF41AB-113C-499A-9C23-F3E3F158C7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36C3E05-C8D5-4638-90AA-A646620B3229}"/>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43917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54D976-0809-4584-AB54-AEA8ED23CA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E90F69D-403C-49A6-8AA2-9AE977105A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ED0605D-39C3-4DAC-BCDA-349C4DF47CF1}"/>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D07FAD05-B580-4D45-8981-96C83ECEC5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4EF42B0-39B7-46A0-AA0A-325C1742CC51}"/>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2460192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A5E70-79AC-48C2-A5A7-3C3D50CF44E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7DD6EDF-AE7B-4BF8-916E-870F9108A31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E1BB3F4-9A27-4BF9-9B65-69CB5B5BB0D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59D0094-FD2B-441C-A3DD-2B1659A88AAF}"/>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6" name="页脚占位符 5">
            <a:extLst>
              <a:ext uri="{FF2B5EF4-FFF2-40B4-BE49-F238E27FC236}">
                <a16:creationId xmlns:a16="http://schemas.microsoft.com/office/drawing/2014/main" id="{CA146DF5-6F24-4AA7-8689-6D13433B36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923281E-4EFA-4C1A-9CEF-BE59E5004F4F}"/>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8480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1D879B-3A33-4766-81F9-403EC694CA0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1525506-CAEE-4C80-BA0E-45AF3CF15B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CF72F31-9BB7-463E-AA8E-8726E9549FD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BE755D2-FFD2-499F-9C16-2FF34AF87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8E1A2E5-1B55-46B4-B422-3E9631BCF78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93B1A88-9533-4634-907C-50EA757A37E3}"/>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8" name="页脚占位符 7">
            <a:extLst>
              <a:ext uri="{FF2B5EF4-FFF2-40B4-BE49-F238E27FC236}">
                <a16:creationId xmlns:a16="http://schemas.microsoft.com/office/drawing/2014/main" id="{BCD5CEEC-1204-441B-8C7C-453148AD456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FF88CB0-D618-4FB2-9720-BE551D83C7AE}"/>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841522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80235E-BA98-41A3-9D73-86849307DD0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94BE247-0304-4CBF-B980-85FDCFDDADC7}"/>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4" name="页脚占位符 3">
            <a:extLst>
              <a:ext uri="{FF2B5EF4-FFF2-40B4-BE49-F238E27FC236}">
                <a16:creationId xmlns:a16="http://schemas.microsoft.com/office/drawing/2014/main" id="{95A3AF9C-8C7F-4A97-9591-DC944304803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1E48DC1-3C7C-4B40-8406-72377443B344}"/>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3107546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8F9FBB7-4605-48D2-B3DD-6B86C6B49188}"/>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3" name="页脚占位符 2">
            <a:extLst>
              <a:ext uri="{FF2B5EF4-FFF2-40B4-BE49-F238E27FC236}">
                <a16:creationId xmlns:a16="http://schemas.microsoft.com/office/drawing/2014/main" id="{64D7CF96-CC67-4A72-8C7F-E2F7DB3AAF0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D6443CA-BAC7-4955-A1AF-335C96597AEB}"/>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1091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C9AE39-A304-4050-A854-2B550E00E2B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96AC512-7180-4C40-B0AD-26CCCB4193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75668C2-4FA7-4DE1-999A-9C33D0BF6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5056ADB-74C0-4BD6-919F-C39ADA62312A}"/>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6" name="页脚占位符 5">
            <a:extLst>
              <a:ext uri="{FF2B5EF4-FFF2-40B4-BE49-F238E27FC236}">
                <a16:creationId xmlns:a16="http://schemas.microsoft.com/office/drawing/2014/main" id="{848C3B51-A766-4B81-B7A9-88847054E7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514935-81F5-4028-B74B-C225FD0AF774}"/>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44097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A6A505-4361-4664-8A91-7B7AC5EB8B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498C40E-2B6C-408B-A198-113EFC2CB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C626745-6713-46FC-BB49-745954D4C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61D8CE8-137C-41AE-9E83-B58D6645C985}"/>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6" name="页脚占位符 5">
            <a:extLst>
              <a:ext uri="{FF2B5EF4-FFF2-40B4-BE49-F238E27FC236}">
                <a16:creationId xmlns:a16="http://schemas.microsoft.com/office/drawing/2014/main" id="{43C8C68E-9934-4BB4-B249-71A0728CD00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B9FA9C0-BFA9-413A-A616-4937B4496195}"/>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585941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A09598-6863-4138-AC80-749BB8492FA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A65C241-BF91-49B5-9DDB-39348DA9626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B309B57-7960-4930-810B-9876D72F92E1}"/>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21486BD0-63D4-40F3-9B48-68BC62DFB66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00061F2-FEA2-4EFF-8525-7721165A9D12}"/>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406827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B3B6C35-F8AF-4B2F-8642-D2BCE060A2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F6179A8-0716-4A7E-9084-00BD1AC912A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FCC7E41-4E12-4D6E-9D52-C7CFDA524486}"/>
              </a:ext>
            </a:extLst>
          </p:cNvPr>
          <p:cNvSpPr>
            <a:spLocks noGrp="1"/>
          </p:cNvSpPr>
          <p:nvPr>
            <p:ph type="dt" sz="half" idx="10"/>
          </p:nvPr>
        </p:nvSpPr>
        <p:spPr/>
        <p:txBody>
          <a:bodyPr/>
          <a:lstStyle/>
          <a:p>
            <a:fld id="{EE37A0D0-287E-4F82-84B5-8B00B9C59F02}"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0509D880-3EA6-4081-B12B-5744214DEE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FEEC62B-D9D6-468C-863D-EDCB52F94EB7}"/>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74802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
        <p:nvSpPr>
          <p:cNvPr id="7" name="矩形 6">
            <a:extLst>
              <a:ext uri="{FF2B5EF4-FFF2-40B4-BE49-F238E27FC236}">
                <a16:creationId xmlns:a16="http://schemas.microsoft.com/office/drawing/2014/main" id="{E6167904-80B7-4095-BEA9-B62533365C80}"/>
              </a:ext>
            </a:extLst>
          </p:cNvPr>
          <p:cNvSpPr/>
          <p:nvPr userDrawn="1"/>
        </p:nvSpPr>
        <p:spPr>
          <a:xfrm>
            <a:off x="3439236" y="1692323"/>
            <a:ext cx="5486400" cy="1023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B85925BB-B72D-48B4-8AD8-519F50DDB1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864"/>
          <a:stretch/>
        </p:blipFill>
        <p:spPr>
          <a:xfrm>
            <a:off x="1" y="0"/>
            <a:ext cx="12192000" cy="6858000"/>
          </a:xfrm>
          <a:prstGeom prst="rect">
            <a:avLst/>
          </a:prstGeom>
        </p:spPr>
      </p:pic>
      <p:grpSp>
        <p:nvGrpSpPr>
          <p:cNvPr id="16" name="组合 15">
            <a:extLst>
              <a:ext uri="{FF2B5EF4-FFF2-40B4-BE49-F238E27FC236}">
                <a16:creationId xmlns:a16="http://schemas.microsoft.com/office/drawing/2014/main" id="{16006E7E-4FF3-4B5E-B1E0-43102EB1DE4E}"/>
              </a:ext>
            </a:extLst>
          </p:cNvPr>
          <p:cNvGrpSpPr/>
          <p:nvPr userDrawn="1"/>
        </p:nvGrpSpPr>
        <p:grpSpPr>
          <a:xfrm>
            <a:off x="54344" y="-423589"/>
            <a:ext cx="2167213" cy="316005"/>
            <a:chOff x="5950324" y="554721"/>
            <a:chExt cx="2167213" cy="316005"/>
          </a:xfrm>
        </p:grpSpPr>
        <p:sp>
          <p:nvSpPr>
            <p:cNvPr id="17" name="椭圆 16">
              <a:extLst>
                <a:ext uri="{FF2B5EF4-FFF2-40B4-BE49-F238E27FC236}">
                  <a16:creationId xmlns:a16="http://schemas.microsoft.com/office/drawing/2014/main" id="{2F2CCC9A-1B0E-4D42-A475-F3145F2F3946}"/>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82B58F82-DBC4-4237-AD7E-C59A1FEE8B21}"/>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DC564AAB-6B12-40B8-93D3-82F9F7E56C29}"/>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DA9BC3CD-236C-4156-9E3D-CE42D018F5A3}"/>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66E7492C-0317-4E5C-95C6-FEB5C8AB8862}"/>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89367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BDE9514-CA53-47D5-B120-70B0EC6A87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6E23181-FC56-447A-A6DC-E1EA1545CC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B17EFB5-21BF-44B0-A3A6-53E7E0A30D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7A0D0-287E-4F82-84B5-8B00B9C59F02}" type="datetimeFigureOut">
              <a:rPr lang="zh-CN" altLang="en-US" smtClean="0"/>
              <a:t>2025/4/10</a:t>
            </a:fld>
            <a:endParaRPr lang="zh-CN" altLang="en-US"/>
          </a:p>
        </p:txBody>
      </p:sp>
      <p:sp>
        <p:nvSpPr>
          <p:cNvPr id="5" name="页脚占位符 4">
            <a:extLst>
              <a:ext uri="{FF2B5EF4-FFF2-40B4-BE49-F238E27FC236}">
                <a16:creationId xmlns:a16="http://schemas.microsoft.com/office/drawing/2014/main" id="{CDA21B92-70CD-46D1-A751-5A2108E193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2DBFC98-9110-48D1-8B56-C34F2EB89C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617281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tags" Target="../tags/tag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tags" Target="../tags/tag5.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tags" Target="../tags/tag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xml"/><Relationship Id="rId1" Type="http://schemas.openxmlformats.org/officeDocument/2006/relationships/tags" Target="../tags/tag9.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2.xml"/><Relationship Id="rId1" Type="http://schemas.openxmlformats.org/officeDocument/2006/relationships/tags" Target="../tags/tag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A224878-C13A-40F4-AE81-80A17F13DE3E}"/>
              </a:ext>
            </a:extLst>
          </p:cNvPr>
          <p:cNvSpPr txBox="1"/>
          <p:nvPr/>
        </p:nvSpPr>
        <p:spPr>
          <a:xfrm>
            <a:off x="1287261" y="2219696"/>
            <a:ext cx="9774315" cy="1384995"/>
          </a:xfrm>
          <a:prstGeom prst="rect">
            <a:avLst/>
          </a:prstGeom>
          <a:noFill/>
        </p:spPr>
        <p:txBody>
          <a:bodyPr wrap="square" rtlCol="0">
            <a:spAutoFit/>
          </a:bodyPr>
          <a:lstStyle/>
          <a:p>
            <a:pPr algn="ctr"/>
            <a:r>
              <a:rPr lang="en-US" altLang="zh-CN" sz="6000" b="1" dirty="0"/>
              <a:t>EST-100</a:t>
            </a:r>
            <a:r>
              <a:rPr lang="zh-CN" altLang="en-US" sz="6000" b="1" dirty="0"/>
              <a:t>配套实验课件</a:t>
            </a:r>
            <a:endParaRPr lang="en-US" altLang="zh-CN" sz="6000" b="1" dirty="0"/>
          </a:p>
          <a:p>
            <a:pPr algn="ctr"/>
            <a:endParaRPr lang="en-US" altLang="zh-CN" sz="2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
        <p:nvSpPr>
          <p:cNvPr id="3" name="文本框 2">
            <a:extLst>
              <a:ext uri="{FF2B5EF4-FFF2-40B4-BE49-F238E27FC236}">
                <a16:creationId xmlns:a16="http://schemas.microsoft.com/office/drawing/2014/main" id="{EE12C82B-20CD-B0E7-34A2-CF688ED9CE44}"/>
              </a:ext>
            </a:extLst>
          </p:cNvPr>
          <p:cNvSpPr txBox="1"/>
          <p:nvPr/>
        </p:nvSpPr>
        <p:spPr>
          <a:xfrm>
            <a:off x="3126418" y="3716774"/>
            <a:ext cx="6096000" cy="769441"/>
          </a:xfrm>
          <a:prstGeom prst="rect">
            <a:avLst/>
          </a:prstGeom>
          <a:noFill/>
        </p:spPr>
        <p:txBody>
          <a:bodyPr wrap="square">
            <a:spAutoFit/>
          </a:bodyPr>
          <a:lstStyle/>
          <a:p>
            <a:pPr algn="ctr"/>
            <a:r>
              <a:rPr lang="zh-CN" altLang="en-US" sz="4400" b="1" dirty="0">
                <a:solidFill>
                  <a:schemeClr val="bg1"/>
                </a:solidFill>
                <a:latin typeface="Arial" panose="020B0604020202020204" pitchFamily="34" charset="0"/>
                <a:ea typeface="微软雅黑" panose="020B0503020204020204" pitchFamily="34" charset="-122"/>
              </a:rPr>
              <a:t>实验三 铜缆故障分析</a:t>
            </a:r>
          </a:p>
        </p:txBody>
      </p:sp>
    </p:spTree>
    <p:extLst>
      <p:ext uri="{BB962C8B-B14F-4D97-AF65-F5344CB8AC3E}">
        <p14:creationId xmlns:p14="http://schemas.microsoft.com/office/powerpoint/2010/main" val="10730319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465B1-2530-A5BC-070C-0055969CAB2B}"/>
              </a:ext>
            </a:extLst>
          </p:cNvPr>
          <p:cNvSpPr>
            <a:spLocks noGrp="1"/>
          </p:cNvSpPr>
          <p:nvPr>
            <p:ph type="title"/>
          </p:nvPr>
        </p:nvSpPr>
        <p:spPr/>
        <p:txBody>
          <a:bodyPr/>
          <a:lstStyle/>
          <a:p>
            <a:r>
              <a:rPr lang="zh-CN" altLang="en-US" dirty="0"/>
              <a:t>思路和方法</a:t>
            </a:r>
          </a:p>
        </p:txBody>
      </p:sp>
      <p:sp>
        <p:nvSpPr>
          <p:cNvPr id="3" name="内容占位符 2">
            <a:extLst>
              <a:ext uri="{FF2B5EF4-FFF2-40B4-BE49-F238E27FC236}">
                <a16:creationId xmlns:a16="http://schemas.microsoft.com/office/drawing/2014/main" id="{C19C4B29-CF32-3853-68E8-51B632419E6C}"/>
              </a:ext>
            </a:extLst>
          </p:cNvPr>
          <p:cNvSpPr>
            <a:spLocks noGrp="1"/>
          </p:cNvSpPr>
          <p:nvPr>
            <p:ph idx="1"/>
          </p:nvPr>
        </p:nvSpPr>
        <p:spPr/>
        <p:txBody>
          <a:bodyPr/>
          <a:lstStyle/>
          <a:p>
            <a:r>
              <a:rPr lang="zh-CN" altLang="en-US" dirty="0"/>
              <a:t>如果要排除双绞线布线中的问题和故障，首先要知道常见的故障分哪几类，并且分析这些故障产生的原因是什么，然后才能针对不同的故障原因，进行修复或整改。</a:t>
            </a:r>
          </a:p>
        </p:txBody>
      </p:sp>
    </p:spTree>
    <p:extLst>
      <p:ext uri="{BB962C8B-B14F-4D97-AF65-F5344CB8AC3E}">
        <p14:creationId xmlns:p14="http://schemas.microsoft.com/office/powerpoint/2010/main" val="383270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0DDAB6-0E09-8FB6-A473-0B22E22CBCCC}"/>
              </a:ext>
            </a:extLst>
          </p:cNvPr>
          <p:cNvSpPr>
            <a:spLocks noGrp="1"/>
          </p:cNvSpPr>
          <p:nvPr>
            <p:ph type="title"/>
          </p:nvPr>
        </p:nvSpPr>
        <p:spPr/>
        <p:txBody>
          <a:bodyPr/>
          <a:lstStyle/>
          <a:p>
            <a:r>
              <a:rPr lang="zh-CN" altLang="en-US" dirty="0"/>
              <a:t>一、常见的故障问题</a:t>
            </a:r>
          </a:p>
        </p:txBody>
      </p:sp>
      <p:sp>
        <p:nvSpPr>
          <p:cNvPr id="3" name="内容占位符 2">
            <a:extLst>
              <a:ext uri="{FF2B5EF4-FFF2-40B4-BE49-F238E27FC236}">
                <a16:creationId xmlns:a16="http://schemas.microsoft.com/office/drawing/2014/main" id="{17DCFE6C-D023-34A9-F1E4-B7C777B62907}"/>
              </a:ext>
            </a:extLst>
          </p:cNvPr>
          <p:cNvSpPr>
            <a:spLocks noGrp="1"/>
          </p:cNvSpPr>
          <p:nvPr>
            <p:ph idx="1"/>
          </p:nvPr>
        </p:nvSpPr>
        <p:spPr/>
        <p:txBody>
          <a:bodyPr>
            <a:normAutofit/>
          </a:bodyPr>
          <a:lstStyle/>
          <a:p>
            <a:r>
              <a:rPr lang="en-US" altLang="zh-CN" dirty="0"/>
              <a:t>1.</a:t>
            </a:r>
            <a:r>
              <a:rPr lang="zh-CN" altLang="en-US" dirty="0"/>
              <a:t>连通性故障问题</a:t>
            </a:r>
          </a:p>
          <a:p>
            <a:pPr lvl="1"/>
            <a:r>
              <a:rPr lang="zh-CN" altLang="en-US" dirty="0"/>
              <a:t>主要包括：接线图（线序图）、长度、传输时延、时延偏离等参数失败问题。</a:t>
            </a:r>
          </a:p>
          <a:p>
            <a:r>
              <a:rPr lang="en-US" altLang="zh-CN" dirty="0"/>
              <a:t>2.</a:t>
            </a:r>
            <a:r>
              <a:rPr lang="zh-CN" altLang="en-US" dirty="0"/>
              <a:t>性能故障问题</a:t>
            </a:r>
          </a:p>
          <a:p>
            <a:pPr lvl="1"/>
            <a:r>
              <a:rPr lang="zh-CN" altLang="en-US" dirty="0"/>
              <a:t>主要包括：衰减</a:t>
            </a:r>
            <a:r>
              <a:rPr lang="en-US" altLang="zh-CN" dirty="0"/>
              <a:t>/</a:t>
            </a:r>
            <a:r>
              <a:rPr lang="zh-CN" altLang="en-US" dirty="0"/>
              <a:t>插入损耗、近端串音、回波损耗、近端串音功率和、衰减近端串音比、衰减远端串音比、衰减近端串音比功率和、衰减远端串音比功率和等参数失败问题。</a:t>
            </a:r>
          </a:p>
          <a:p>
            <a:r>
              <a:rPr lang="en-US" altLang="zh-CN" dirty="0"/>
              <a:t>3.</a:t>
            </a:r>
            <a:r>
              <a:rPr lang="zh-CN" altLang="en-US" dirty="0"/>
              <a:t>平衡性故障问题</a:t>
            </a:r>
          </a:p>
          <a:p>
            <a:pPr lvl="1"/>
            <a:r>
              <a:rPr lang="zh-CN" altLang="en-US" dirty="0"/>
              <a:t>主要包括：</a:t>
            </a:r>
            <a:r>
              <a:rPr lang="en-US" altLang="zh-CN" dirty="0"/>
              <a:t>DC</a:t>
            </a:r>
            <a:r>
              <a:rPr lang="zh-CN" altLang="en-US" dirty="0"/>
              <a:t>电阻不平衡、传输不平衡</a:t>
            </a:r>
            <a:r>
              <a:rPr lang="en-US" altLang="zh-CN" dirty="0"/>
              <a:t>TCL</a:t>
            </a:r>
            <a:r>
              <a:rPr lang="zh-CN" altLang="en-US" dirty="0"/>
              <a:t>和</a:t>
            </a:r>
            <a:r>
              <a:rPr lang="en-US" altLang="zh-CN" dirty="0"/>
              <a:t>ELTCTL</a:t>
            </a:r>
            <a:r>
              <a:rPr lang="zh-CN" altLang="en-US" dirty="0"/>
              <a:t>等参数失败问题。</a:t>
            </a:r>
          </a:p>
          <a:p>
            <a:endParaRPr lang="zh-CN" altLang="en-US" dirty="0"/>
          </a:p>
        </p:txBody>
      </p:sp>
    </p:spTree>
    <p:extLst>
      <p:ext uri="{BB962C8B-B14F-4D97-AF65-F5344CB8AC3E}">
        <p14:creationId xmlns:p14="http://schemas.microsoft.com/office/powerpoint/2010/main" val="1602254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A8553A-EF91-9CB0-A3F3-BAFC5CAA3B6D}"/>
              </a:ext>
            </a:extLst>
          </p:cNvPr>
          <p:cNvSpPr>
            <a:spLocks noGrp="1"/>
          </p:cNvSpPr>
          <p:nvPr>
            <p:ph type="title"/>
          </p:nvPr>
        </p:nvSpPr>
        <p:spPr/>
        <p:txBody>
          <a:bodyPr/>
          <a:lstStyle/>
          <a:p>
            <a:r>
              <a:rPr lang="en-US" altLang="zh-CN" dirty="0"/>
              <a:t>1.</a:t>
            </a:r>
            <a:r>
              <a:rPr lang="zh-CN" altLang="en-US" dirty="0"/>
              <a:t>接线图故障原因</a:t>
            </a:r>
          </a:p>
        </p:txBody>
      </p:sp>
      <p:sp>
        <p:nvSpPr>
          <p:cNvPr id="3" name="内容占位符 2">
            <a:extLst>
              <a:ext uri="{FF2B5EF4-FFF2-40B4-BE49-F238E27FC236}">
                <a16:creationId xmlns:a16="http://schemas.microsoft.com/office/drawing/2014/main" id="{67259E9E-D0F7-7A72-FF6E-155A6C0FFA43}"/>
              </a:ext>
            </a:extLst>
          </p:cNvPr>
          <p:cNvSpPr>
            <a:spLocks noGrp="1"/>
          </p:cNvSpPr>
          <p:nvPr>
            <p:ph idx="1"/>
          </p:nvPr>
        </p:nvSpPr>
        <p:spPr/>
        <p:txBody>
          <a:bodyPr/>
          <a:lstStyle/>
          <a:p>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1</a:t>
            </a:r>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）开路</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2</a:t>
            </a:r>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）短路</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3</a:t>
            </a:r>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）错对</a:t>
            </a:r>
            <a:r>
              <a:rPr lang="en-US" altLang="zh-CN" sz="1800"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a:t>
            </a:r>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跨接</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4</a:t>
            </a:r>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）反接</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5</a:t>
            </a:r>
            <a:r>
              <a:rPr lang="zh-CN" altLang="zh-CN" sz="1800"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）串绕</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pic>
        <p:nvPicPr>
          <p:cNvPr id="1026" name="Picture 2" descr="568A">
            <a:extLst>
              <a:ext uri="{FF2B5EF4-FFF2-40B4-BE49-F238E27FC236}">
                <a16:creationId xmlns:a16="http://schemas.microsoft.com/office/drawing/2014/main" id="{5E1270A2-2C1E-D61F-70EB-DB9A486195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4823" y="2376551"/>
            <a:ext cx="3204773" cy="344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68B">
            <a:extLst>
              <a:ext uri="{FF2B5EF4-FFF2-40B4-BE49-F238E27FC236}">
                <a16:creationId xmlns:a16="http://schemas.microsoft.com/office/drawing/2014/main" id="{D0292A50-2BFF-A139-5A1A-AB32DED31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573" y="2545493"/>
            <a:ext cx="3104279" cy="3279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216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9A5B9F-5971-5D66-5E92-A9CB22E0AB94}"/>
              </a:ext>
            </a:extLst>
          </p:cNvPr>
          <p:cNvSpPr>
            <a:spLocks noGrp="1"/>
          </p:cNvSpPr>
          <p:nvPr>
            <p:ph type="title"/>
          </p:nvPr>
        </p:nvSpPr>
        <p:spPr/>
        <p:txBody>
          <a:bodyPr/>
          <a:lstStyle/>
          <a:p>
            <a:r>
              <a:rPr lang="en-US" altLang="zh-CN" dirty="0"/>
              <a:t>2.</a:t>
            </a:r>
            <a:r>
              <a:rPr lang="zh-CN" altLang="en-US" dirty="0"/>
              <a:t>长度故障原因</a:t>
            </a:r>
          </a:p>
        </p:txBody>
      </p:sp>
      <p:sp>
        <p:nvSpPr>
          <p:cNvPr id="3" name="内容占位符 2">
            <a:extLst>
              <a:ext uri="{FF2B5EF4-FFF2-40B4-BE49-F238E27FC236}">
                <a16:creationId xmlns:a16="http://schemas.microsoft.com/office/drawing/2014/main" id="{AE01730B-7625-0921-C2E2-EA460EEE7C7F}"/>
              </a:ext>
            </a:extLst>
          </p:cNvPr>
          <p:cNvSpPr>
            <a:spLocks noGrp="1"/>
          </p:cNvSpPr>
          <p:nvPr>
            <p:ph idx="1"/>
          </p:nvPr>
        </p:nvSpPr>
        <p:spPr/>
        <p:txBody>
          <a:bodyPr/>
          <a:lstStyle/>
          <a:p>
            <a:r>
              <a:rPr lang="en-US" altLang="zh-CN" dirty="0"/>
              <a:t>Permanent Link</a:t>
            </a:r>
            <a:r>
              <a:rPr lang="zh-CN" altLang="en-US" dirty="0"/>
              <a:t>永久链路：长度极限为</a:t>
            </a:r>
            <a:r>
              <a:rPr lang="en-US" altLang="zh-CN" dirty="0"/>
              <a:t>90m</a:t>
            </a:r>
            <a:r>
              <a:rPr lang="zh-CN" altLang="en-US" dirty="0"/>
              <a:t>，包括了两端的模块及同模块相连的测试跳线插头，但不包括跳线本身。</a:t>
            </a:r>
            <a:endParaRPr lang="en-US" altLang="zh-CN" dirty="0"/>
          </a:p>
          <a:p>
            <a:endParaRPr lang="zh-CN" altLang="en-US" dirty="0"/>
          </a:p>
          <a:p>
            <a:r>
              <a:rPr lang="en-US" altLang="zh-CN" dirty="0"/>
              <a:t>Channel Link</a:t>
            </a:r>
            <a:r>
              <a:rPr lang="zh-CN" altLang="en-US" dirty="0"/>
              <a:t>通道链路：长度极限为</a:t>
            </a:r>
            <a:r>
              <a:rPr lang="en-US" altLang="zh-CN" dirty="0"/>
              <a:t>100m</a:t>
            </a:r>
            <a:r>
              <a:rPr lang="zh-CN" altLang="en-US" dirty="0"/>
              <a:t>，包括了两端的测试跳线、链路中的转接和信息插座模块。</a:t>
            </a:r>
            <a:endParaRPr lang="en-US" altLang="zh-CN" dirty="0"/>
          </a:p>
          <a:p>
            <a:endParaRPr lang="zh-CN" altLang="en-US" dirty="0"/>
          </a:p>
          <a:p>
            <a:r>
              <a:rPr lang="en-US" altLang="zh-CN" dirty="0"/>
              <a:t>MPTL</a:t>
            </a:r>
            <a:r>
              <a:rPr lang="zh-CN" altLang="en-US" dirty="0"/>
              <a:t>链路：长度极限为</a:t>
            </a:r>
            <a:r>
              <a:rPr lang="en-US" altLang="zh-CN" dirty="0"/>
              <a:t>90m</a:t>
            </a:r>
            <a:r>
              <a:rPr lang="zh-CN" altLang="en-US" dirty="0"/>
              <a:t>，包括了一端的模块以及另一端的插头。</a:t>
            </a:r>
          </a:p>
          <a:p>
            <a:endParaRPr lang="zh-CN" altLang="en-US" dirty="0"/>
          </a:p>
        </p:txBody>
      </p:sp>
    </p:spTree>
    <p:extLst>
      <p:ext uri="{BB962C8B-B14F-4D97-AF65-F5344CB8AC3E}">
        <p14:creationId xmlns:p14="http://schemas.microsoft.com/office/powerpoint/2010/main" val="1413494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87821C-CE8A-6DB4-06E0-9D5887118EA5}"/>
              </a:ext>
            </a:extLst>
          </p:cNvPr>
          <p:cNvSpPr>
            <a:spLocks noGrp="1"/>
          </p:cNvSpPr>
          <p:nvPr>
            <p:ph type="title"/>
          </p:nvPr>
        </p:nvSpPr>
        <p:spPr/>
        <p:txBody>
          <a:bodyPr/>
          <a:lstStyle/>
          <a:p>
            <a:r>
              <a:rPr lang="en-US" altLang="zh-CN" dirty="0"/>
              <a:t>3.</a:t>
            </a:r>
            <a:r>
              <a:rPr lang="zh-CN" altLang="en-US" dirty="0"/>
              <a:t>衰减</a:t>
            </a:r>
            <a:r>
              <a:rPr lang="en-US" altLang="zh-CN" dirty="0"/>
              <a:t>/</a:t>
            </a:r>
            <a:r>
              <a:rPr lang="zh-CN" altLang="en-US" dirty="0"/>
              <a:t>插入损耗故障原因</a:t>
            </a:r>
          </a:p>
        </p:txBody>
      </p:sp>
      <p:sp>
        <p:nvSpPr>
          <p:cNvPr id="3" name="内容占位符 2">
            <a:extLst>
              <a:ext uri="{FF2B5EF4-FFF2-40B4-BE49-F238E27FC236}">
                <a16:creationId xmlns:a16="http://schemas.microsoft.com/office/drawing/2014/main" id="{E34AA7DC-B36E-C389-89B1-0FDB6ACFCB06}"/>
              </a:ext>
            </a:extLst>
          </p:cNvPr>
          <p:cNvSpPr>
            <a:spLocks noGrp="1"/>
          </p:cNvSpPr>
          <p:nvPr>
            <p:ph idx="1"/>
          </p:nvPr>
        </p:nvSpPr>
        <p:spPr/>
        <p:txBody>
          <a:bodyPr/>
          <a:lstStyle/>
          <a:p>
            <a:r>
              <a:rPr lang="zh-CN" altLang="en-US" dirty="0"/>
              <a:t>衰减或插入损耗定义为链路中传输所造成的信号损耗</a:t>
            </a:r>
            <a:r>
              <a:rPr lang="en-US" altLang="zh-CN" dirty="0"/>
              <a:t>(</a:t>
            </a:r>
            <a:r>
              <a:rPr lang="zh-CN" altLang="en-US" dirty="0"/>
              <a:t>以分贝</a:t>
            </a:r>
            <a:r>
              <a:rPr lang="en-US" altLang="zh-CN" dirty="0"/>
              <a:t>dB</a:t>
            </a:r>
            <a:r>
              <a:rPr lang="zh-CN" altLang="en-US" dirty="0"/>
              <a:t>表示</a:t>
            </a:r>
            <a:r>
              <a:rPr lang="en-US" altLang="zh-CN" dirty="0"/>
              <a:t>)</a:t>
            </a:r>
            <a:r>
              <a:rPr lang="zh-CN" altLang="en-US" dirty="0"/>
              <a:t>，衰减</a:t>
            </a:r>
            <a:r>
              <a:rPr lang="en-US" altLang="zh-CN" dirty="0"/>
              <a:t>/</a:t>
            </a:r>
            <a:r>
              <a:rPr lang="zh-CN" altLang="en-US" dirty="0"/>
              <a:t>插入损耗不通过一般和线缆设计、制造相关，一般无法用单一手段准确定位。</a:t>
            </a:r>
          </a:p>
        </p:txBody>
      </p:sp>
    </p:spTree>
    <p:extLst>
      <p:ext uri="{BB962C8B-B14F-4D97-AF65-F5344CB8AC3E}">
        <p14:creationId xmlns:p14="http://schemas.microsoft.com/office/powerpoint/2010/main" val="45752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2EA0E9-ACD9-2037-02D9-1D385D9ABD93}"/>
              </a:ext>
            </a:extLst>
          </p:cNvPr>
          <p:cNvSpPr>
            <a:spLocks noGrp="1"/>
          </p:cNvSpPr>
          <p:nvPr>
            <p:ph type="title"/>
          </p:nvPr>
        </p:nvSpPr>
        <p:spPr/>
        <p:txBody>
          <a:bodyPr/>
          <a:lstStyle/>
          <a:p>
            <a:r>
              <a:rPr lang="en-US" altLang="zh-CN" dirty="0"/>
              <a:t>4.NEXT </a:t>
            </a:r>
            <a:r>
              <a:rPr lang="zh-CN" altLang="en-US" dirty="0"/>
              <a:t>近端串音故障原因</a:t>
            </a:r>
          </a:p>
        </p:txBody>
      </p:sp>
      <p:sp>
        <p:nvSpPr>
          <p:cNvPr id="3" name="内容占位符 2">
            <a:extLst>
              <a:ext uri="{FF2B5EF4-FFF2-40B4-BE49-F238E27FC236}">
                <a16:creationId xmlns:a16="http://schemas.microsoft.com/office/drawing/2014/main" id="{8841EF50-77DB-75CB-368F-A79C8DB78B54}"/>
              </a:ext>
            </a:extLst>
          </p:cNvPr>
          <p:cNvSpPr>
            <a:spLocks noGrp="1"/>
          </p:cNvSpPr>
          <p:nvPr>
            <p:ph idx="1"/>
          </p:nvPr>
        </p:nvSpPr>
        <p:spPr/>
        <p:txBody>
          <a:bodyPr/>
          <a:lstStyle/>
          <a:p>
            <a:r>
              <a:rPr lang="zh-CN" altLang="en-US" dirty="0"/>
              <a:t>串音分为近端串音（</a:t>
            </a:r>
            <a:r>
              <a:rPr lang="en-US" altLang="zh-CN" dirty="0"/>
              <a:t>Near End Crosstalk</a:t>
            </a:r>
            <a:r>
              <a:rPr lang="zh-CN" altLang="en-US" dirty="0"/>
              <a:t>，</a:t>
            </a:r>
            <a:r>
              <a:rPr lang="en-US" altLang="zh-CN" dirty="0"/>
              <a:t>NEXT</a:t>
            </a:r>
            <a:r>
              <a:rPr lang="zh-CN" altLang="en-US" dirty="0"/>
              <a:t>），和远端串音（</a:t>
            </a:r>
            <a:r>
              <a:rPr lang="en-US" altLang="zh-CN" dirty="0"/>
              <a:t>Far End Crosstalk</a:t>
            </a:r>
            <a:r>
              <a:rPr lang="zh-CN" altLang="en-US" dirty="0"/>
              <a:t>，</a:t>
            </a:r>
            <a:r>
              <a:rPr lang="en-US" altLang="zh-CN" dirty="0"/>
              <a:t>FEXT</a:t>
            </a:r>
            <a:r>
              <a:rPr lang="zh-CN" altLang="en-US" dirty="0"/>
              <a:t>）两种。</a:t>
            </a:r>
            <a:endParaRPr lang="en-US" altLang="zh-CN" dirty="0"/>
          </a:p>
          <a:p>
            <a:endParaRPr lang="en-US" altLang="zh-CN" dirty="0"/>
          </a:p>
          <a:p>
            <a:r>
              <a:rPr lang="zh-CN" altLang="en-US" dirty="0"/>
              <a:t>远端串音无法直接测得，一般通过</a:t>
            </a:r>
            <a:r>
              <a:rPr lang="en-US" altLang="zh-CN" dirty="0"/>
              <a:t>ACR-F</a:t>
            </a:r>
            <a:r>
              <a:rPr lang="zh-CN" altLang="en-US" dirty="0"/>
              <a:t>看作等效的</a:t>
            </a:r>
            <a:r>
              <a:rPr lang="en-US" altLang="zh-CN" dirty="0"/>
              <a:t>FEXT</a:t>
            </a:r>
            <a:r>
              <a:rPr lang="zh-CN" altLang="en-US" dirty="0"/>
              <a:t>。</a:t>
            </a:r>
          </a:p>
        </p:txBody>
      </p:sp>
    </p:spTree>
    <p:extLst>
      <p:ext uri="{BB962C8B-B14F-4D97-AF65-F5344CB8AC3E}">
        <p14:creationId xmlns:p14="http://schemas.microsoft.com/office/powerpoint/2010/main" val="1908471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8DD0A9-EF1C-32CC-FB4D-9F9724AC70D6}"/>
              </a:ext>
            </a:extLst>
          </p:cNvPr>
          <p:cNvSpPr>
            <a:spLocks noGrp="1"/>
          </p:cNvSpPr>
          <p:nvPr>
            <p:ph type="title"/>
          </p:nvPr>
        </p:nvSpPr>
        <p:spPr/>
        <p:txBody>
          <a:bodyPr/>
          <a:lstStyle/>
          <a:p>
            <a:r>
              <a:rPr lang="en-US" altLang="zh-CN" dirty="0"/>
              <a:t>5.PSNEXT </a:t>
            </a:r>
            <a:r>
              <a:rPr lang="zh-CN" altLang="en-US" dirty="0"/>
              <a:t>近端串音功率和故障原因</a:t>
            </a:r>
          </a:p>
        </p:txBody>
      </p:sp>
      <p:sp>
        <p:nvSpPr>
          <p:cNvPr id="3" name="内容占位符 2">
            <a:extLst>
              <a:ext uri="{FF2B5EF4-FFF2-40B4-BE49-F238E27FC236}">
                <a16:creationId xmlns:a16="http://schemas.microsoft.com/office/drawing/2014/main" id="{E725E465-6E91-8BBE-BB1C-83169FD19589}"/>
              </a:ext>
            </a:extLst>
          </p:cNvPr>
          <p:cNvSpPr>
            <a:spLocks noGrp="1"/>
          </p:cNvSpPr>
          <p:nvPr>
            <p:ph idx="1"/>
          </p:nvPr>
        </p:nvSpPr>
        <p:spPr/>
        <p:txBody>
          <a:bodyPr/>
          <a:lstStyle/>
          <a:p>
            <a:r>
              <a:rPr lang="zh-CN" altLang="en-US" dirty="0"/>
              <a:t>近端串音功率和，是所有其它线对对一对线的近端串音的功率之和。其故障原因和定位原理同</a:t>
            </a:r>
            <a:r>
              <a:rPr lang="en-US" altLang="zh-CN" dirty="0"/>
              <a:t>NEXT</a:t>
            </a:r>
            <a:r>
              <a:rPr lang="zh-CN" altLang="en-US" dirty="0"/>
              <a:t>参数相似。</a:t>
            </a:r>
          </a:p>
        </p:txBody>
      </p:sp>
    </p:spTree>
    <p:extLst>
      <p:ext uri="{BB962C8B-B14F-4D97-AF65-F5344CB8AC3E}">
        <p14:creationId xmlns:p14="http://schemas.microsoft.com/office/powerpoint/2010/main" val="976605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73B9E4-875B-2182-A22C-8BCABC5098BB}"/>
              </a:ext>
            </a:extLst>
          </p:cNvPr>
          <p:cNvSpPr>
            <a:spLocks noGrp="1"/>
          </p:cNvSpPr>
          <p:nvPr>
            <p:ph type="title"/>
          </p:nvPr>
        </p:nvSpPr>
        <p:spPr/>
        <p:txBody>
          <a:bodyPr/>
          <a:lstStyle/>
          <a:p>
            <a:r>
              <a:rPr lang="en-US" altLang="zh-CN" dirty="0"/>
              <a:t>6.Return Loss </a:t>
            </a:r>
            <a:r>
              <a:rPr lang="zh-CN" altLang="en-US" dirty="0"/>
              <a:t>回波损耗故障原因</a:t>
            </a:r>
          </a:p>
        </p:txBody>
      </p:sp>
      <p:sp>
        <p:nvSpPr>
          <p:cNvPr id="3" name="内容占位符 2">
            <a:extLst>
              <a:ext uri="{FF2B5EF4-FFF2-40B4-BE49-F238E27FC236}">
                <a16:creationId xmlns:a16="http://schemas.microsoft.com/office/drawing/2014/main" id="{F9E9F1D8-B228-5B7A-6F87-983981531639}"/>
              </a:ext>
            </a:extLst>
          </p:cNvPr>
          <p:cNvSpPr>
            <a:spLocks noGrp="1"/>
          </p:cNvSpPr>
          <p:nvPr>
            <p:ph idx="1"/>
          </p:nvPr>
        </p:nvSpPr>
        <p:spPr/>
        <p:txBody>
          <a:bodyPr/>
          <a:lstStyle/>
          <a:p>
            <a:r>
              <a:rPr lang="zh-CN" altLang="en-US" dirty="0"/>
              <a:t>当一对线在传输过程中遇到阻抗不匹配的情况时就会引起信号的反射或回波，当整条链路有阻抗异常点，就会有反向的反射或回波。</a:t>
            </a:r>
            <a:endParaRPr lang="en-US" altLang="zh-CN" dirty="0"/>
          </a:p>
          <a:p>
            <a:endParaRPr lang="en-US" altLang="zh-CN" dirty="0"/>
          </a:p>
          <a:p>
            <a:r>
              <a:rPr lang="zh-CN" altLang="en-US" dirty="0"/>
              <a:t>双绞线特性阻抗为</a:t>
            </a:r>
            <a:r>
              <a:rPr lang="en-US" altLang="zh-CN" dirty="0"/>
              <a:t>100</a:t>
            </a:r>
            <a:r>
              <a:rPr lang="zh-CN" altLang="en-US" dirty="0"/>
              <a:t>欧姆，如果超出范围则视作阻抗不连续或不匹配。</a:t>
            </a:r>
          </a:p>
        </p:txBody>
      </p:sp>
    </p:spTree>
    <p:extLst>
      <p:ext uri="{BB962C8B-B14F-4D97-AF65-F5344CB8AC3E}">
        <p14:creationId xmlns:p14="http://schemas.microsoft.com/office/powerpoint/2010/main" val="179001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1F090C-CDA7-A0C2-697E-DAACA7D4C08F}"/>
              </a:ext>
            </a:extLst>
          </p:cNvPr>
          <p:cNvSpPr>
            <a:spLocks noGrp="1"/>
          </p:cNvSpPr>
          <p:nvPr>
            <p:ph type="title"/>
          </p:nvPr>
        </p:nvSpPr>
        <p:spPr/>
        <p:txBody>
          <a:bodyPr/>
          <a:lstStyle/>
          <a:p>
            <a:r>
              <a:rPr lang="en-US" altLang="zh-CN" dirty="0"/>
              <a:t>7.Propagation Delay </a:t>
            </a:r>
            <a:r>
              <a:rPr lang="zh-CN" altLang="en-US" dirty="0"/>
              <a:t>传输时延故障原因</a:t>
            </a:r>
          </a:p>
        </p:txBody>
      </p:sp>
      <p:sp>
        <p:nvSpPr>
          <p:cNvPr id="3" name="内容占位符 2">
            <a:extLst>
              <a:ext uri="{FF2B5EF4-FFF2-40B4-BE49-F238E27FC236}">
                <a16:creationId xmlns:a16="http://schemas.microsoft.com/office/drawing/2014/main" id="{BD25FFFC-766B-6570-A8CD-5D7D017A044C}"/>
              </a:ext>
            </a:extLst>
          </p:cNvPr>
          <p:cNvSpPr>
            <a:spLocks noGrp="1"/>
          </p:cNvSpPr>
          <p:nvPr>
            <p:ph idx="1"/>
          </p:nvPr>
        </p:nvSpPr>
        <p:spPr/>
        <p:txBody>
          <a:bodyPr/>
          <a:lstStyle/>
          <a:p>
            <a:r>
              <a:rPr lang="zh-CN" altLang="en-US" dirty="0"/>
              <a:t>信号在每对线对上传输的时间，用</a:t>
            </a:r>
            <a:r>
              <a:rPr lang="en-US" altLang="zh-CN" dirty="0"/>
              <a:t>ns</a:t>
            </a:r>
            <a:r>
              <a:rPr lang="zh-CN" altLang="en-US" dirty="0"/>
              <a:t>表示。一般极限值为</a:t>
            </a:r>
            <a:r>
              <a:rPr lang="en-US" altLang="zh-CN" dirty="0"/>
              <a:t>555ns</a:t>
            </a:r>
            <a:r>
              <a:rPr lang="zh-CN" altLang="en-US" dirty="0"/>
              <a:t>。如果线缆过长，传输时延变大，会造成延迟碰撞增多。</a:t>
            </a:r>
          </a:p>
        </p:txBody>
      </p:sp>
    </p:spTree>
    <p:extLst>
      <p:ext uri="{BB962C8B-B14F-4D97-AF65-F5344CB8AC3E}">
        <p14:creationId xmlns:p14="http://schemas.microsoft.com/office/powerpoint/2010/main" val="1554004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7A89FE-673A-F2EC-19A3-4651553AB295}"/>
              </a:ext>
            </a:extLst>
          </p:cNvPr>
          <p:cNvSpPr>
            <a:spLocks noGrp="1"/>
          </p:cNvSpPr>
          <p:nvPr>
            <p:ph type="title"/>
          </p:nvPr>
        </p:nvSpPr>
        <p:spPr/>
        <p:txBody>
          <a:bodyPr/>
          <a:lstStyle/>
          <a:p>
            <a:r>
              <a:rPr lang="en-US" altLang="zh-CN" dirty="0"/>
              <a:t>8.Delay Skew </a:t>
            </a:r>
            <a:r>
              <a:rPr lang="zh-CN" altLang="en-US" dirty="0"/>
              <a:t>时延偏离故障原因</a:t>
            </a:r>
          </a:p>
        </p:txBody>
      </p:sp>
      <p:sp>
        <p:nvSpPr>
          <p:cNvPr id="3" name="内容占位符 2">
            <a:extLst>
              <a:ext uri="{FF2B5EF4-FFF2-40B4-BE49-F238E27FC236}">
                <a16:creationId xmlns:a16="http://schemas.microsoft.com/office/drawing/2014/main" id="{9A6124B6-64E2-5799-6D17-FD484537DC2B}"/>
              </a:ext>
            </a:extLst>
          </p:cNvPr>
          <p:cNvSpPr>
            <a:spLocks noGrp="1"/>
          </p:cNvSpPr>
          <p:nvPr>
            <p:ph idx="1"/>
          </p:nvPr>
        </p:nvSpPr>
        <p:spPr/>
        <p:txBody>
          <a:bodyPr/>
          <a:lstStyle/>
          <a:p>
            <a:r>
              <a:rPr lang="zh-CN" altLang="en-US" dirty="0"/>
              <a:t>信号在各线对上传输时，时延最小和最大的差值，用</a:t>
            </a:r>
            <a:r>
              <a:rPr lang="en-US" altLang="zh-CN" dirty="0"/>
              <a:t>ns</a:t>
            </a:r>
            <a:r>
              <a:rPr lang="zh-CN" altLang="en-US" dirty="0"/>
              <a:t>表示，一般</a:t>
            </a:r>
            <a:r>
              <a:rPr lang="en-US" altLang="zh-CN" dirty="0"/>
              <a:t>100m</a:t>
            </a:r>
            <a:r>
              <a:rPr lang="zh-CN" altLang="en-US" dirty="0"/>
              <a:t>链路范围在</a:t>
            </a:r>
            <a:r>
              <a:rPr lang="en-US" altLang="zh-CN" dirty="0"/>
              <a:t>50ns</a:t>
            </a:r>
            <a:r>
              <a:rPr lang="zh-CN" altLang="en-US" dirty="0"/>
              <a:t>以内，如果时延偏离过大，会造成传输失败。</a:t>
            </a:r>
          </a:p>
        </p:txBody>
      </p:sp>
    </p:spTree>
    <p:extLst>
      <p:ext uri="{BB962C8B-B14F-4D97-AF65-F5344CB8AC3E}">
        <p14:creationId xmlns:p14="http://schemas.microsoft.com/office/powerpoint/2010/main" val="3654282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B874C6-4A2E-B051-DB2E-7B1715E67074}"/>
              </a:ext>
            </a:extLst>
          </p:cNvPr>
          <p:cNvSpPr>
            <a:spLocks noGrp="1"/>
          </p:cNvSpPr>
          <p:nvPr>
            <p:ph type="title"/>
          </p:nvPr>
        </p:nvSpPr>
        <p:spPr/>
        <p:txBody>
          <a:bodyPr/>
          <a:lstStyle/>
          <a:p>
            <a:r>
              <a:rPr lang="en-US" altLang="zh-CN" dirty="0"/>
              <a:t>9.ACR -N</a:t>
            </a:r>
            <a:r>
              <a:rPr lang="zh-CN" altLang="en-US" dirty="0"/>
              <a:t>衰减近端串音比故障原因</a:t>
            </a:r>
          </a:p>
        </p:txBody>
      </p:sp>
      <p:sp>
        <p:nvSpPr>
          <p:cNvPr id="3" name="内容占位符 2">
            <a:extLst>
              <a:ext uri="{FF2B5EF4-FFF2-40B4-BE49-F238E27FC236}">
                <a16:creationId xmlns:a16="http://schemas.microsoft.com/office/drawing/2014/main" id="{EF05D1E3-F318-0289-F45B-9E94FB30B5B6}"/>
              </a:ext>
            </a:extLst>
          </p:cNvPr>
          <p:cNvSpPr>
            <a:spLocks noGrp="1"/>
          </p:cNvSpPr>
          <p:nvPr>
            <p:ph idx="1"/>
          </p:nvPr>
        </p:nvSpPr>
        <p:spPr/>
        <p:txBody>
          <a:bodyPr/>
          <a:lstStyle/>
          <a:p>
            <a:r>
              <a:rPr lang="zh-CN" altLang="en-US" dirty="0"/>
              <a:t>一对线对感应到的泄漏的信号</a:t>
            </a:r>
            <a:r>
              <a:rPr lang="en-US" altLang="zh-CN" dirty="0"/>
              <a:t>(NEXT)</a:t>
            </a:r>
            <a:r>
              <a:rPr lang="zh-CN" altLang="en-US" dirty="0"/>
              <a:t>与预期接受的经过衰减的信号</a:t>
            </a:r>
            <a:r>
              <a:rPr lang="en-US" altLang="zh-CN" dirty="0"/>
              <a:t>(Attenuation)</a:t>
            </a:r>
            <a:r>
              <a:rPr lang="zh-CN" altLang="en-US" dirty="0"/>
              <a:t>的比较，最后的值应该是越大越好。</a:t>
            </a:r>
          </a:p>
        </p:txBody>
      </p:sp>
    </p:spTree>
    <p:extLst>
      <p:ext uri="{BB962C8B-B14F-4D97-AF65-F5344CB8AC3E}">
        <p14:creationId xmlns:p14="http://schemas.microsoft.com/office/powerpoint/2010/main" val="3459843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9EB977-5183-88FF-7C26-B956C9F622B1}"/>
              </a:ext>
            </a:extLst>
          </p:cNvPr>
          <p:cNvSpPr>
            <a:spLocks noGrp="1"/>
          </p:cNvSpPr>
          <p:nvPr>
            <p:ph type="title"/>
          </p:nvPr>
        </p:nvSpPr>
        <p:spPr/>
        <p:txBody>
          <a:bodyPr/>
          <a:lstStyle/>
          <a:p>
            <a:r>
              <a:rPr lang="en-US" altLang="zh-CN" dirty="0"/>
              <a:t>10.ACR-F</a:t>
            </a:r>
            <a:r>
              <a:rPr lang="zh-CN" altLang="en-US" dirty="0"/>
              <a:t>衰减远端串音比故障原因</a:t>
            </a:r>
          </a:p>
        </p:txBody>
      </p:sp>
      <p:sp>
        <p:nvSpPr>
          <p:cNvPr id="3" name="内容占位符 2">
            <a:extLst>
              <a:ext uri="{FF2B5EF4-FFF2-40B4-BE49-F238E27FC236}">
                <a16:creationId xmlns:a16="http://schemas.microsoft.com/office/drawing/2014/main" id="{4A6AEA05-2F23-4C57-BF40-08159B9DC37C}"/>
              </a:ext>
            </a:extLst>
          </p:cNvPr>
          <p:cNvSpPr>
            <a:spLocks noGrp="1"/>
          </p:cNvSpPr>
          <p:nvPr>
            <p:ph idx="1"/>
          </p:nvPr>
        </p:nvSpPr>
        <p:spPr/>
        <p:txBody>
          <a:bodyPr/>
          <a:lstStyle/>
          <a:p>
            <a:r>
              <a:rPr lang="en-US" altLang="zh-CN" dirty="0"/>
              <a:t>ACR-F(</a:t>
            </a:r>
            <a:r>
              <a:rPr lang="zh-CN" altLang="en-US" dirty="0"/>
              <a:t>旧称</a:t>
            </a:r>
            <a:r>
              <a:rPr lang="en-US" altLang="zh-CN" dirty="0"/>
              <a:t>ELFEXT)</a:t>
            </a:r>
            <a:r>
              <a:rPr lang="zh-CN" altLang="en-US" dirty="0"/>
              <a:t>是相对于衰减的</a:t>
            </a:r>
            <a:r>
              <a:rPr lang="en-US" altLang="zh-CN" dirty="0"/>
              <a:t>FEXT(FEXT</a:t>
            </a:r>
            <a:r>
              <a:rPr lang="zh-CN" altLang="en-US" dirty="0"/>
              <a:t>与</a:t>
            </a:r>
            <a:r>
              <a:rPr lang="en-US" altLang="zh-CN" dirty="0"/>
              <a:t>Attenuation</a:t>
            </a:r>
            <a:r>
              <a:rPr lang="zh-CN" altLang="en-US" dirty="0"/>
              <a:t>的比值（对数为差值），类似</a:t>
            </a:r>
            <a:r>
              <a:rPr lang="en-US" altLang="zh-CN" dirty="0"/>
              <a:t>ACR)</a:t>
            </a:r>
            <a:r>
              <a:rPr lang="zh-CN" altLang="en-US" dirty="0"/>
              <a:t>，即经过了衰减后到达对端得</a:t>
            </a:r>
            <a:r>
              <a:rPr lang="en-US" altLang="zh-CN" dirty="0"/>
              <a:t>FEXT</a:t>
            </a:r>
            <a:r>
              <a:rPr lang="zh-CN" altLang="en-US" dirty="0"/>
              <a:t>。如比值偏小，则到达对端的信号不容易和干扰信号区分。</a:t>
            </a:r>
          </a:p>
        </p:txBody>
      </p:sp>
    </p:spTree>
    <p:extLst>
      <p:ext uri="{BB962C8B-B14F-4D97-AF65-F5344CB8AC3E}">
        <p14:creationId xmlns:p14="http://schemas.microsoft.com/office/powerpoint/2010/main" val="2034043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FBB60A-D9CB-B756-9476-7F548AC15AE4}"/>
              </a:ext>
            </a:extLst>
          </p:cNvPr>
          <p:cNvSpPr>
            <a:spLocks noGrp="1"/>
          </p:cNvSpPr>
          <p:nvPr>
            <p:ph type="title"/>
          </p:nvPr>
        </p:nvSpPr>
        <p:spPr/>
        <p:txBody>
          <a:bodyPr/>
          <a:lstStyle/>
          <a:p>
            <a:r>
              <a:rPr lang="en-US" altLang="zh-CN" dirty="0"/>
              <a:t>11.PS ACR-N</a:t>
            </a:r>
            <a:r>
              <a:rPr lang="zh-CN" altLang="en-US" dirty="0"/>
              <a:t>衰减近端串音比功率和故障原因</a:t>
            </a:r>
          </a:p>
        </p:txBody>
      </p:sp>
      <p:sp>
        <p:nvSpPr>
          <p:cNvPr id="3" name="内容占位符 2">
            <a:extLst>
              <a:ext uri="{FF2B5EF4-FFF2-40B4-BE49-F238E27FC236}">
                <a16:creationId xmlns:a16="http://schemas.microsoft.com/office/drawing/2014/main" id="{F2A34B20-A395-76E0-A450-D32495125343}"/>
              </a:ext>
            </a:extLst>
          </p:cNvPr>
          <p:cNvSpPr>
            <a:spLocks noGrp="1"/>
          </p:cNvSpPr>
          <p:nvPr>
            <p:ph idx="1"/>
          </p:nvPr>
        </p:nvSpPr>
        <p:spPr/>
        <p:txBody>
          <a:bodyPr/>
          <a:lstStyle/>
          <a:p>
            <a:r>
              <a:rPr lang="zh-CN" altLang="en-US" dirty="0"/>
              <a:t>衰减近端串音比功率和指多对线对一对线形成的近端串音功率和同衰减或插入损耗的比值。比值偏小，则传输信号不容易和干扰信号区分。</a:t>
            </a:r>
          </a:p>
        </p:txBody>
      </p:sp>
    </p:spTree>
    <p:extLst>
      <p:ext uri="{BB962C8B-B14F-4D97-AF65-F5344CB8AC3E}">
        <p14:creationId xmlns:p14="http://schemas.microsoft.com/office/powerpoint/2010/main" val="1739612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0F2CC6-1300-270B-E20E-2B04E5E817DB}"/>
              </a:ext>
            </a:extLst>
          </p:cNvPr>
          <p:cNvSpPr>
            <a:spLocks noGrp="1"/>
          </p:cNvSpPr>
          <p:nvPr>
            <p:ph type="title"/>
          </p:nvPr>
        </p:nvSpPr>
        <p:spPr/>
        <p:txBody>
          <a:bodyPr/>
          <a:lstStyle/>
          <a:p>
            <a:r>
              <a:rPr lang="en-US" altLang="zh-CN" dirty="0"/>
              <a:t>12.PS ACR-F</a:t>
            </a:r>
            <a:r>
              <a:rPr lang="zh-CN" altLang="en-US" dirty="0"/>
              <a:t>衰减远端串音比功率和故障原因</a:t>
            </a:r>
          </a:p>
        </p:txBody>
      </p:sp>
      <p:sp>
        <p:nvSpPr>
          <p:cNvPr id="3" name="内容占位符 2">
            <a:extLst>
              <a:ext uri="{FF2B5EF4-FFF2-40B4-BE49-F238E27FC236}">
                <a16:creationId xmlns:a16="http://schemas.microsoft.com/office/drawing/2014/main" id="{EB0AD3EB-C297-0DFB-8D04-9D2521CCA3B0}"/>
              </a:ext>
            </a:extLst>
          </p:cNvPr>
          <p:cNvSpPr>
            <a:spLocks noGrp="1"/>
          </p:cNvSpPr>
          <p:nvPr>
            <p:ph idx="1"/>
          </p:nvPr>
        </p:nvSpPr>
        <p:spPr/>
        <p:txBody>
          <a:bodyPr/>
          <a:lstStyle/>
          <a:p>
            <a:r>
              <a:rPr lang="zh-CN" altLang="en-US" dirty="0"/>
              <a:t>衰减远端串音比功率和</a:t>
            </a:r>
            <a:r>
              <a:rPr lang="en-US" altLang="zh-CN" dirty="0"/>
              <a:t>(</a:t>
            </a:r>
            <a:r>
              <a:rPr lang="zh-CN" altLang="en-US" dirty="0"/>
              <a:t>旧称</a:t>
            </a:r>
            <a:r>
              <a:rPr lang="en-US" altLang="zh-CN" dirty="0"/>
              <a:t>PS ELFEXT)</a:t>
            </a:r>
            <a:r>
              <a:rPr lang="zh-CN" altLang="en-US" dirty="0"/>
              <a:t>，同样是一对线受到其他线对的影响，类似于</a:t>
            </a:r>
            <a:r>
              <a:rPr lang="en-US" altLang="zh-CN" dirty="0"/>
              <a:t>PS ACR-N</a:t>
            </a:r>
            <a:r>
              <a:rPr lang="zh-CN" altLang="en-US" dirty="0"/>
              <a:t>，只不过定义为多对线对一对线形成的远端串音功率和同衰减或插入损耗的比值。</a:t>
            </a:r>
          </a:p>
        </p:txBody>
      </p:sp>
    </p:spTree>
    <p:extLst>
      <p:ext uri="{BB962C8B-B14F-4D97-AF65-F5344CB8AC3E}">
        <p14:creationId xmlns:p14="http://schemas.microsoft.com/office/powerpoint/2010/main" val="1795529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C50393-66B0-563F-EDC2-384EADC842F8}"/>
              </a:ext>
            </a:extLst>
          </p:cNvPr>
          <p:cNvSpPr>
            <a:spLocks noGrp="1"/>
          </p:cNvSpPr>
          <p:nvPr>
            <p:ph type="title"/>
          </p:nvPr>
        </p:nvSpPr>
        <p:spPr/>
        <p:txBody>
          <a:bodyPr/>
          <a:lstStyle/>
          <a:p>
            <a:r>
              <a:rPr lang="en-US" altLang="zh-CN" dirty="0"/>
              <a:t>13.DC</a:t>
            </a:r>
            <a:r>
              <a:rPr lang="zh-CN" altLang="en-US" dirty="0"/>
              <a:t>电阻不平衡故障原因</a:t>
            </a:r>
          </a:p>
        </p:txBody>
      </p:sp>
      <p:sp>
        <p:nvSpPr>
          <p:cNvPr id="3" name="内容占位符 2">
            <a:extLst>
              <a:ext uri="{FF2B5EF4-FFF2-40B4-BE49-F238E27FC236}">
                <a16:creationId xmlns:a16="http://schemas.microsoft.com/office/drawing/2014/main" id="{5424D266-8CC3-4CAC-BDDE-534331BC9858}"/>
              </a:ext>
            </a:extLst>
          </p:cNvPr>
          <p:cNvSpPr>
            <a:spLocks noGrp="1"/>
          </p:cNvSpPr>
          <p:nvPr>
            <p:ph idx="1"/>
          </p:nvPr>
        </p:nvSpPr>
        <p:spPr/>
        <p:txBody>
          <a:bodyPr/>
          <a:lstStyle/>
          <a:p>
            <a:r>
              <a:rPr lang="zh-CN" altLang="en-US" dirty="0"/>
              <a:t>电阻不平衡会导致电缆通道中的电流不平衡，从而在双绞线进行</a:t>
            </a:r>
            <a:r>
              <a:rPr lang="en-US" altLang="zh-CN" dirty="0"/>
              <a:t>PoE</a:t>
            </a:r>
            <a:r>
              <a:rPr lang="zh-CN" altLang="en-US" dirty="0"/>
              <a:t>供电时，可能导致电源供电设备（</a:t>
            </a:r>
            <a:r>
              <a:rPr lang="en-US" altLang="zh-CN" dirty="0"/>
              <a:t>PSE</a:t>
            </a:r>
            <a:r>
              <a:rPr lang="zh-CN" altLang="en-US" dirty="0"/>
              <a:t>）网络变压器饱和，无法正常传输信号。</a:t>
            </a:r>
          </a:p>
        </p:txBody>
      </p:sp>
    </p:spTree>
    <p:extLst>
      <p:ext uri="{BB962C8B-B14F-4D97-AF65-F5344CB8AC3E}">
        <p14:creationId xmlns:p14="http://schemas.microsoft.com/office/powerpoint/2010/main" val="2573292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F407E1-A483-6510-9556-038B3D9B8F42}"/>
              </a:ext>
            </a:extLst>
          </p:cNvPr>
          <p:cNvSpPr>
            <a:spLocks noGrp="1"/>
          </p:cNvSpPr>
          <p:nvPr>
            <p:ph type="title"/>
          </p:nvPr>
        </p:nvSpPr>
        <p:spPr/>
        <p:txBody>
          <a:bodyPr/>
          <a:lstStyle/>
          <a:p>
            <a:r>
              <a:rPr lang="en-US" altLang="zh-CN" dirty="0"/>
              <a:t>14.</a:t>
            </a:r>
            <a:r>
              <a:rPr lang="zh-CN" altLang="en-US" dirty="0"/>
              <a:t>传输不平衡</a:t>
            </a:r>
            <a:r>
              <a:rPr lang="en-US" altLang="zh-CN" dirty="0"/>
              <a:t>TCL</a:t>
            </a:r>
            <a:r>
              <a:rPr lang="zh-CN" altLang="en-US" dirty="0"/>
              <a:t>和</a:t>
            </a:r>
            <a:r>
              <a:rPr lang="en-US" altLang="zh-CN" dirty="0"/>
              <a:t>ELTCTL</a:t>
            </a:r>
            <a:r>
              <a:rPr lang="zh-CN" altLang="en-US" dirty="0"/>
              <a:t>故障原因</a:t>
            </a:r>
          </a:p>
        </p:txBody>
      </p:sp>
      <p:sp>
        <p:nvSpPr>
          <p:cNvPr id="3" name="内容占位符 2">
            <a:extLst>
              <a:ext uri="{FF2B5EF4-FFF2-40B4-BE49-F238E27FC236}">
                <a16:creationId xmlns:a16="http://schemas.microsoft.com/office/drawing/2014/main" id="{B38017A4-845A-8422-A2E5-C13172A13BFC}"/>
              </a:ext>
            </a:extLst>
          </p:cNvPr>
          <p:cNvSpPr>
            <a:spLocks noGrp="1"/>
          </p:cNvSpPr>
          <p:nvPr>
            <p:ph idx="1"/>
          </p:nvPr>
        </p:nvSpPr>
        <p:spPr/>
        <p:txBody>
          <a:bodyPr/>
          <a:lstStyle/>
          <a:p>
            <a:r>
              <a:rPr lang="zh-CN" altLang="en-US" dirty="0"/>
              <a:t>如果传输链路平衡性差，则注入电缆的噪声将成为信号的一部分。链路中的不平衡会导致线对上的注入电压不相等。</a:t>
            </a:r>
            <a:endParaRPr lang="en-US" altLang="zh-CN" dirty="0"/>
          </a:p>
          <a:p>
            <a:endParaRPr lang="en-US" altLang="zh-CN" dirty="0"/>
          </a:p>
          <a:p>
            <a:r>
              <a:rPr lang="zh-CN" altLang="en-US" dirty="0"/>
              <a:t>电缆损伤、制造工艺问题均可导致传输不平衡的现象。</a:t>
            </a:r>
          </a:p>
        </p:txBody>
      </p:sp>
    </p:spTree>
    <p:extLst>
      <p:ext uri="{BB962C8B-B14F-4D97-AF65-F5344CB8AC3E}">
        <p14:creationId xmlns:p14="http://schemas.microsoft.com/office/powerpoint/2010/main" val="387056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3C0550-2195-EBFD-C467-0C81EB109CD2}"/>
              </a:ext>
            </a:extLst>
          </p:cNvPr>
          <p:cNvSpPr>
            <a:spLocks noGrp="1"/>
          </p:cNvSpPr>
          <p:nvPr>
            <p:ph type="title"/>
          </p:nvPr>
        </p:nvSpPr>
        <p:spPr/>
        <p:txBody>
          <a:bodyPr/>
          <a:lstStyle/>
          <a:p>
            <a:r>
              <a:rPr lang="en-US" altLang="zh-CN" dirty="0"/>
              <a:t>3.2</a:t>
            </a:r>
            <a:r>
              <a:rPr lang="zh-CN" altLang="en-US" dirty="0"/>
              <a:t>相关设备和附件</a:t>
            </a:r>
          </a:p>
        </p:txBody>
      </p:sp>
      <p:sp>
        <p:nvSpPr>
          <p:cNvPr id="3" name="内容占位符 2">
            <a:extLst>
              <a:ext uri="{FF2B5EF4-FFF2-40B4-BE49-F238E27FC236}">
                <a16:creationId xmlns:a16="http://schemas.microsoft.com/office/drawing/2014/main" id="{9927C7A7-283E-9C28-728E-6DBBBE3FC991}"/>
              </a:ext>
            </a:extLst>
          </p:cNvPr>
          <p:cNvSpPr>
            <a:spLocks noGrp="1"/>
          </p:cNvSpPr>
          <p:nvPr>
            <p:ph idx="1"/>
          </p:nvPr>
        </p:nvSpPr>
        <p:spPr/>
        <p:txBody>
          <a:bodyPr>
            <a:normAutofit/>
          </a:bodyPr>
          <a:lstStyle/>
          <a:p>
            <a:r>
              <a:rPr lang="zh-CN" altLang="en-US" sz="1800" dirty="0"/>
              <a:t>（</a:t>
            </a:r>
            <a:r>
              <a:rPr lang="en-US" altLang="zh-CN" sz="1800" dirty="0"/>
              <a:t>1</a:t>
            </a:r>
            <a:r>
              <a:rPr lang="zh-CN" altLang="en-US" sz="1800" dirty="0"/>
              <a:t>）福禄克网络 </a:t>
            </a:r>
            <a:r>
              <a:rPr lang="en-US" altLang="zh-CN" sz="1800" dirty="0"/>
              <a:t>DSX2-5000</a:t>
            </a:r>
            <a:r>
              <a:rPr lang="zh-CN" altLang="en-US" sz="1800" dirty="0"/>
              <a:t>线缆认证测试仪 </a:t>
            </a:r>
            <a:r>
              <a:rPr lang="en-US" altLang="zh-CN" sz="1800" dirty="0"/>
              <a:t>x 1</a:t>
            </a:r>
          </a:p>
          <a:p>
            <a:r>
              <a:rPr lang="zh-CN" altLang="en-US" sz="1800" dirty="0"/>
              <a:t>（</a:t>
            </a:r>
            <a:r>
              <a:rPr lang="en-US" altLang="zh-CN" sz="1800" dirty="0"/>
              <a:t>2</a:t>
            </a:r>
            <a:r>
              <a:rPr lang="zh-CN" altLang="en-US" sz="1800" dirty="0"/>
              <a:t>）永久链路适配器 </a:t>
            </a:r>
            <a:r>
              <a:rPr lang="en-US" altLang="zh-CN" sz="1800" dirty="0"/>
              <a:t>x 2</a:t>
            </a:r>
          </a:p>
          <a:p>
            <a:r>
              <a:rPr lang="zh-CN" altLang="en-US" sz="1800" dirty="0"/>
              <a:t>（</a:t>
            </a:r>
            <a:r>
              <a:rPr lang="en-US" altLang="zh-CN" sz="1800" dirty="0"/>
              <a:t>3</a:t>
            </a:r>
            <a:r>
              <a:rPr lang="zh-CN" altLang="en-US" sz="1800" dirty="0"/>
              <a:t>）通道链路适配器 </a:t>
            </a:r>
            <a:r>
              <a:rPr lang="en-US" altLang="zh-CN" sz="1800" dirty="0"/>
              <a:t>x 2</a:t>
            </a:r>
          </a:p>
          <a:p>
            <a:r>
              <a:rPr lang="zh-CN" altLang="en-US" sz="1800" dirty="0"/>
              <a:t>（</a:t>
            </a:r>
            <a:r>
              <a:rPr lang="en-US" altLang="zh-CN" sz="1800" dirty="0"/>
              <a:t>4</a:t>
            </a:r>
            <a:r>
              <a:rPr lang="zh-CN" altLang="en-US" sz="1800" dirty="0"/>
              <a:t>）</a:t>
            </a:r>
            <a:r>
              <a:rPr lang="en-US" altLang="zh-CN" sz="1800" dirty="0"/>
              <a:t>5E</a:t>
            </a:r>
            <a:r>
              <a:rPr lang="zh-CN" altLang="en-US" sz="1800" dirty="0"/>
              <a:t>类跳线链路适配器</a:t>
            </a:r>
            <a:r>
              <a:rPr lang="en-US" altLang="zh-CN" sz="1800" dirty="0"/>
              <a:t>x 2</a:t>
            </a:r>
          </a:p>
          <a:p>
            <a:r>
              <a:rPr lang="zh-CN" altLang="en-US" sz="1800" dirty="0"/>
              <a:t>（</a:t>
            </a:r>
            <a:r>
              <a:rPr lang="en-US" altLang="zh-CN" sz="1800" dirty="0"/>
              <a:t>5</a:t>
            </a:r>
            <a:r>
              <a:rPr lang="zh-CN" altLang="en-US" sz="1800" dirty="0"/>
              <a:t>）</a:t>
            </a:r>
            <a:r>
              <a:rPr lang="en-US" altLang="zh-CN" sz="1800" dirty="0"/>
              <a:t>6</a:t>
            </a:r>
            <a:r>
              <a:rPr lang="zh-CN" altLang="en-US" sz="1800" dirty="0"/>
              <a:t>类跳线链路适配器</a:t>
            </a:r>
            <a:r>
              <a:rPr lang="en-US" altLang="zh-CN" sz="1800" dirty="0"/>
              <a:t>x 2</a:t>
            </a:r>
          </a:p>
          <a:p>
            <a:r>
              <a:rPr lang="zh-CN" altLang="en-US" sz="1800" dirty="0"/>
              <a:t>（</a:t>
            </a:r>
            <a:r>
              <a:rPr lang="en-US" altLang="zh-CN" sz="1800" dirty="0"/>
              <a:t>6</a:t>
            </a:r>
            <a:r>
              <a:rPr lang="zh-CN" altLang="en-US" sz="1800" dirty="0"/>
              <a:t>）</a:t>
            </a:r>
            <a:r>
              <a:rPr lang="en-US" altLang="zh-CN" sz="1800" dirty="0"/>
              <a:t>6A</a:t>
            </a:r>
            <a:r>
              <a:rPr lang="zh-CN" altLang="en-US" sz="1800" dirty="0"/>
              <a:t>类跳线链路适配器</a:t>
            </a:r>
            <a:r>
              <a:rPr lang="en-US" altLang="zh-CN" sz="1800" dirty="0"/>
              <a:t>x 2</a:t>
            </a:r>
          </a:p>
          <a:p>
            <a:endParaRPr lang="zh-CN" altLang="en-US" sz="1800" dirty="0"/>
          </a:p>
        </p:txBody>
      </p:sp>
      <p:pic>
        <p:nvPicPr>
          <p:cNvPr id="2050" name="Picture 2" descr="主机附件图">
            <a:extLst>
              <a:ext uri="{FF2B5EF4-FFF2-40B4-BE49-F238E27FC236}">
                <a16:creationId xmlns:a16="http://schemas.microsoft.com/office/drawing/2014/main" id="{1D39FD7B-288F-0990-F2D7-9EE24F8A4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3975" y="1825625"/>
            <a:ext cx="5633908" cy="451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300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9795C-8663-39A1-881F-9499C5971175}"/>
            </a:ext>
          </a:extLst>
        </p:cNvPr>
        <p:cNvGrpSpPr/>
        <p:nvPr/>
      </p:nvGrpSpPr>
      <p:grpSpPr>
        <a:xfrm>
          <a:off x="0" y="0"/>
          <a:ext cx="0" cy="0"/>
          <a:chOff x="0" y="0"/>
          <a:chExt cx="0" cy="0"/>
        </a:xfrm>
      </p:grpSpPr>
      <p:sp>
        <p:nvSpPr>
          <p:cNvPr id="4" name="任意多边形 26">
            <a:extLst>
              <a:ext uri="{FF2B5EF4-FFF2-40B4-BE49-F238E27FC236}">
                <a16:creationId xmlns:a16="http://schemas.microsoft.com/office/drawing/2014/main" id="{45C7D13C-9462-E8E6-221F-E695380375F0}"/>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0048BAC6-0172-22B3-25A3-FAAFCD5CB3BF}"/>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F5357FBD-86BC-012A-3D25-04698AEF2626}"/>
              </a:ext>
            </a:extLst>
          </p:cNvPr>
          <p:cNvSpPr/>
          <p:nvPr/>
        </p:nvSpPr>
        <p:spPr>
          <a:xfrm>
            <a:off x="1170432" y="2772346"/>
            <a:ext cx="7632192" cy="984885"/>
          </a:xfrm>
          <a:prstGeom prst="rect">
            <a:avLst/>
          </a:prstGeom>
        </p:spPr>
        <p:txBody>
          <a:bodyPr wrap="square" lIns="0" tIns="0" rIns="0" bIns="0">
            <a:spAutoFit/>
          </a:bodyPr>
          <a:lstStyle/>
          <a:p>
            <a:pPr algn="ctr"/>
            <a:r>
              <a:rPr lang="zh-CN" altLang="en-US" sz="3200" b="1" dirty="0">
                <a:solidFill>
                  <a:schemeClr val="bg1"/>
                </a:solidFill>
                <a:latin typeface="Arial" panose="020B0604020202020204" pitchFamily="34" charset="0"/>
                <a:ea typeface="微软雅黑" panose="020B0503020204020204" pitchFamily="34" charset="-122"/>
              </a:rPr>
              <a:t>任务一</a:t>
            </a:r>
            <a:endParaRPr lang="en-US" altLang="zh-CN" sz="3200" b="1" dirty="0">
              <a:solidFill>
                <a:schemeClr val="bg1"/>
              </a:solidFill>
              <a:latin typeface="Arial" panose="020B0604020202020204" pitchFamily="34" charset="0"/>
              <a:ea typeface="微软雅黑" panose="020B0503020204020204" pitchFamily="34" charset="-122"/>
            </a:endParaRPr>
          </a:p>
          <a:p>
            <a:pPr algn="ctr"/>
            <a:r>
              <a:rPr lang="zh-CN" altLang="en-US" sz="3200" b="1" dirty="0">
                <a:solidFill>
                  <a:schemeClr val="bg1"/>
                </a:solidFill>
                <a:latin typeface="Arial" panose="020B0604020202020204" pitchFamily="34" charset="0"/>
                <a:ea typeface="微软雅黑" panose="020B0503020204020204" pitchFamily="34" charset="-122"/>
              </a:rPr>
              <a:t>接线图问题故障分析</a:t>
            </a:r>
          </a:p>
        </p:txBody>
      </p:sp>
    </p:spTree>
    <p:extLst>
      <p:ext uri="{BB962C8B-B14F-4D97-AF65-F5344CB8AC3E}">
        <p14:creationId xmlns:p14="http://schemas.microsoft.com/office/powerpoint/2010/main" val="21046484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E4212D-AC1E-9ACD-109E-D08F0FE5367C}"/>
              </a:ext>
            </a:extLst>
          </p:cNvPr>
          <p:cNvSpPr>
            <a:spLocks noGrp="1"/>
          </p:cNvSpPr>
          <p:nvPr>
            <p:ph type="title"/>
          </p:nvPr>
        </p:nvSpPr>
        <p:spPr/>
        <p:txBody>
          <a:bodyPr/>
          <a:lstStyle/>
          <a:p>
            <a:r>
              <a:rPr lang="zh-CN" altLang="en-US" dirty="0"/>
              <a:t>注意事项</a:t>
            </a:r>
            <a:r>
              <a:rPr lang="en-US" altLang="zh-CN" dirty="0"/>
              <a:t>:</a:t>
            </a:r>
            <a:endParaRPr lang="zh-CN" altLang="en-US" dirty="0"/>
          </a:p>
        </p:txBody>
      </p:sp>
      <p:sp>
        <p:nvSpPr>
          <p:cNvPr id="3" name="内容占位符 2">
            <a:extLst>
              <a:ext uri="{FF2B5EF4-FFF2-40B4-BE49-F238E27FC236}">
                <a16:creationId xmlns:a16="http://schemas.microsoft.com/office/drawing/2014/main" id="{43009335-009F-DFC8-E56D-AD5C2D2EE100}"/>
              </a:ext>
            </a:extLst>
          </p:cNvPr>
          <p:cNvSpPr>
            <a:spLocks noGrp="1"/>
          </p:cNvSpPr>
          <p:nvPr>
            <p:ph idx="1"/>
          </p:nvPr>
        </p:nvSpPr>
        <p:spPr/>
        <p:txBody>
          <a:bodyPr>
            <a:normAutofit/>
          </a:bodyPr>
          <a:lstStyle/>
          <a:p>
            <a:r>
              <a:rPr lang="zh-CN" altLang="en-US" dirty="0"/>
              <a:t>（</a:t>
            </a:r>
            <a:r>
              <a:rPr lang="en-US" altLang="zh-CN" dirty="0"/>
              <a:t>1</a:t>
            </a:r>
            <a:r>
              <a:rPr lang="zh-CN" altLang="en-US" dirty="0"/>
              <a:t>）测试中经常会遇到各种测试不通过的情形，故障原因可能是单一故障，也可能是复杂故障，有的故障可以定位，有的故障无法定位，须结合不通过的原因进行综合故障分析或定位。</a:t>
            </a:r>
          </a:p>
          <a:p>
            <a:r>
              <a:rPr lang="zh-CN" altLang="en-US" dirty="0"/>
              <a:t>（</a:t>
            </a:r>
            <a:r>
              <a:rPr lang="en-US" altLang="zh-CN" dirty="0"/>
              <a:t>2</a:t>
            </a:r>
            <a:r>
              <a:rPr lang="zh-CN" altLang="en-US" dirty="0"/>
              <a:t>）定位可运用仪器上的</a:t>
            </a:r>
            <a:r>
              <a:rPr lang="en-US" altLang="zh-CN" dirty="0"/>
              <a:t>HDTDR</a:t>
            </a:r>
            <a:r>
              <a:rPr lang="zh-CN" altLang="en-US" dirty="0"/>
              <a:t>和</a:t>
            </a:r>
            <a:r>
              <a:rPr lang="en-US" altLang="zh-CN" dirty="0"/>
              <a:t>HDTDX</a:t>
            </a:r>
            <a:r>
              <a:rPr lang="zh-CN" altLang="en-US" dirty="0"/>
              <a:t>故障定位技术，分别定位回波损耗故障以及串音类故障。</a:t>
            </a:r>
          </a:p>
        </p:txBody>
      </p:sp>
    </p:spTree>
    <p:extLst>
      <p:ext uri="{BB962C8B-B14F-4D97-AF65-F5344CB8AC3E}">
        <p14:creationId xmlns:p14="http://schemas.microsoft.com/office/powerpoint/2010/main" val="1846891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29114-5AE1-6848-256A-FE0A8DF9AD38}"/>
              </a:ext>
            </a:extLst>
          </p:cNvPr>
          <p:cNvSpPr>
            <a:spLocks noGrp="1"/>
          </p:cNvSpPr>
          <p:nvPr>
            <p:ph type="title"/>
          </p:nvPr>
        </p:nvSpPr>
        <p:spPr/>
        <p:txBody>
          <a:bodyPr/>
          <a:lstStyle/>
          <a:p>
            <a:r>
              <a:rPr lang="en-US" altLang="zh-CN" dirty="0"/>
              <a:t>【</a:t>
            </a:r>
            <a:r>
              <a:rPr lang="zh-CN" altLang="en-US" dirty="0"/>
              <a:t>操作要领</a:t>
            </a:r>
            <a:r>
              <a:rPr lang="en-US" altLang="zh-CN" dirty="0"/>
              <a:t>】</a:t>
            </a:r>
            <a:endParaRPr lang="zh-CN" altLang="en-US" dirty="0"/>
          </a:p>
        </p:txBody>
      </p:sp>
      <p:sp>
        <p:nvSpPr>
          <p:cNvPr id="3" name="内容占位符 2">
            <a:extLst>
              <a:ext uri="{FF2B5EF4-FFF2-40B4-BE49-F238E27FC236}">
                <a16:creationId xmlns:a16="http://schemas.microsoft.com/office/drawing/2014/main" id="{E2B3A500-A816-324D-0F56-85B2EC46B0FD}"/>
              </a:ext>
            </a:extLst>
          </p:cNvPr>
          <p:cNvSpPr>
            <a:spLocks noGrp="1"/>
          </p:cNvSpPr>
          <p:nvPr>
            <p:ph idx="1"/>
          </p:nvPr>
        </p:nvSpPr>
        <p:spPr>
          <a:xfrm>
            <a:off x="838200" y="1825625"/>
            <a:ext cx="5257800" cy="4351338"/>
          </a:xfrm>
        </p:spPr>
        <p:txBody>
          <a:bodyPr/>
          <a:lstStyle/>
          <a:p>
            <a:pPr marL="0" indent="0">
              <a:buNone/>
            </a:pPr>
            <a:r>
              <a:rPr lang="en-US" altLang="zh-CN" dirty="0"/>
              <a:t>1.</a:t>
            </a:r>
            <a:r>
              <a:rPr lang="zh-CN" altLang="en-US" dirty="0"/>
              <a:t>确定错误类型</a:t>
            </a:r>
          </a:p>
          <a:p>
            <a:pPr lvl="1"/>
            <a:r>
              <a:rPr lang="zh-CN" altLang="en-US" dirty="0"/>
              <a:t>测试结果未通过时，查看是否为接线图问题。</a:t>
            </a:r>
          </a:p>
          <a:p>
            <a:pPr marL="0" indent="0">
              <a:buNone/>
            </a:pPr>
            <a:r>
              <a:rPr lang="en-US" altLang="zh-CN" dirty="0"/>
              <a:t>2.</a:t>
            </a:r>
            <a:r>
              <a:rPr lang="zh-CN" altLang="en-US" dirty="0"/>
              <a:t>接线图问题故障分析</a:t>
            </a:r>
          </a:p>
          <a:p>
            <a:pPr lvl="1"/>
            <a:r>
              <a:rPr lang="zh-CN" altLang="en-US" dirty="0"/>
              <a:t>掌握常见的接线图故障类型。</a:t>
            </a:r>
            <a:endParaRPr lang="en-US" altLang="zh-CN" dirty="0"/>
          </a:p>
          <a:p>
            <a:pPr marL="0" indent="0">
              <a:buNone/>
            </a:pPr>
            <a:r>
              <a:rPr lang="en-US" altLang="zh-CN" dirty="0"/>
              <a:t>3.</a:t>
            </a:r>
            <a:r>
              <a:rPr lang="zh-CN" altLang="en-US" dirty="0"/>
              <a:t>记录接线图问题分析故障原因</a:t>
            </a:r>
          </a:p>
          <a:p>
            <a:pPr lvl="1"/>
            <a:r>
              <a:rPr lang="zh-CN" altLang="en-US" dirty="0"/>
              <a:t>按照表</a:t>
            </a:r>
            <a:r>
              <a:rPr lang="en-US" altLang="zh-CN" dirty="0"/>
              <a:t>1.8.1</a:t>
            </a:r>
            <a:r>
              <a:rPr lang="zh-CN" altLang="en-US" dirty="0"/>
              <a:t>格式，填写故障类型、故障定位和原因分析。</a:t>
            </a:r>
          </a:p>
          <a:p>
            <a:endParaRPr lang="zh-CN" altLang="en-US" dirty="0"/>
          </a:p>
        </p:txBody>
      </p:sp>
      <p:graphicFrame>
        <p:nvGraphicFramePr>
          <p:cNvPr id="4" name="表格 3">
            <a:extLst>
              <a:ext uri="{FF2B5EF4-FFF2-40B4-BE49-F238E27FC236}">
                <a16:creationId xmlns:a16="http://schemas.microsoft.com/office/drawing/2014/main" id="{50F1AFFE-89FD-B4DA-971F-DB9634C63675}"/>
              </a:ext>
            </a:extLst>
          </p:cNvPr>
          <p:cNvGraphicFramePr>
            <a:graphicFrameLocks noGrp="1"/>
          </p:cNvGraphicFramePr>
          <p:nvPr>
            <p:extLst>
              <p:ext uri="{D42A27DB-BD31-4B8C-83A1-F6EECF244321}">
                <p14:modId xmlns:p14="http://schemas.microsoft.com/office/powerpoint/2010/main" val="1990511690"/>
              </p:ext>
            </p:extLst>
          </p:nvPr>
        </p:nvGraphicFramePr>
        <p:xfrm>
          <a:off x="6364224" y="1825624"/>
          <a:ext cx="5486400" cy="3807078"/>
        </p:xfrm>
        <a:graphic>
          <a:graphicData uri="http://schemas.openxmlformats.org/drawingml/2006/table">
            <a:tbl>
              <a:tblPr firstRow="1" firstCol="1" bandRow="1">
                <a:tableStyleId>{5C22544A-7EE6-4342-B048-85BDC9FD1C3A}</a:tableStyleId>
              </a:tblPr>
              <a:tblGrid>
                <a:gridCol w="1365504">
                  <a:extLst>
                    <a:ext uri="{9D8B030D-6E8A-4147-A177-3AD203B41FA5}">
                      <a16:colId xmlns:a16="http://schemas.microsoft.com/office/drawing/2014/main" val="3616711596"/>
                    </a:ext>
                  </a:extLst>
                </a:gridCol>
                <a:gridCol w="4120896">
                  <a:extLst>
                    <a:ext uri="{9D8B030D-6E8A-4147-A177-3AD203B41FA5}">
                      <a16:colId xmlns:a16="http://schemas.microsoft.com/office/drawing/2014/main" val="3294945430"/>
                    </a:ext>
                  </a:extLst>
                </a:gridCol>
              </a:tblGrid>
              <a:tr h="747819">
                <a:tc>
                  <a:txBody>
                    <a:bodyPr/>
                    <a:lstStyle/>
                    <a:p>
                      <a:pPr algn="ctr">
                        <a:buNone/>
                      </a:pPr>
                      <a:r>
                        <a:rPr lang="zh-CN" sz="2000" kern="100">
                          <a:effectLst/>
                        </a:rPr>
                        <a:t>故障类型</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ctr">
                        <a:buNone/>
                      </a:pPr>
                      <a:r>
                        <a:rPr lang="zh-CN" sz="2000" kern="100">
                          <a:effectLst/>
                        </a:rPr>
                        <a:t>主要故障位置和原因分析（样例）</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3732316617"/>
                  </a:ext>
                </a:extLst>
              </a:tr>
              <a:tr h="747819">
                <a:tc>
                  <a:txBody>
                    <a:bodyPr/>
                    <a:lstStyle/>
                    <a:p>
                      <a:pPr algn="l">
                        <a:buNone/>
                      </a:pPr>
                      <a:r>
                        <a:rPr lang="zh-CN" sz="2000" kern="100" dirty="0">
                          <a:effectLst/>
                        </a:rPr>
                        <a:t>开路</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en-US" sz="2000" kern="100">
                          <a:effectLst/>
                        </a:rPr>
                        <a:t>3</a:t>
                      </a:r>
                      <a:r>
                        <a:rPr lang="zh-CN" sz="2000" kern="100">
                          <a:effectLst/>
                        </a:rPr>
                        <a:t>线路于近端</a:t>
                      </a:r>
                      <a:r>
                        <a:rPr lang="en-US" sz="2000" kern="100">
                          <a:effectLst/>
                        </a:rPr>
                        <a:t>2.5m</a:t>
                      </a:r>
                      <a:r>
                        <a:rPr lang="zh-CN" sz="2000" kern="100">
                          <a:effectLst/>
                        </a:rPr>
                        <a:t>处开路，于远端</a:t>
                      </a:r>
                      <a:r>
                        <a:rPr lang="en-US" sz="2000" kern="100">
                          <a:effectLst/>
                        </a:rPr>
                        <a:t>17.5m</a:t>
                      </a:r>
                      <a:r>
                        <a:rPr lang="zh-CN" sz="2000" kern="100">
                          <a:effectLst/>
                        </a:rPr>
                        <a:t>处开路</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3947059020"/>
                  </a:ext>
                </a:extLst>
              </a:tr>
              <a:tr h="385240">
                <a:tc>
                  <a:txBody>
                    <a:bodyPr/>
                    <a:lstStyle/>
                    <a:p>
                      <a:pPr algn="just">
                        <a:buNone/>
                      </a:pPr>
                      <a:r>
                        <a:rPr lang="zh-CN" sz="2000" kern="100">
                          <a:effectLst/>
                        </a:rPr>
                        <a:t>短路</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en-US" sz="2000" kern="100">
                          <a:effectLst/>
                        </a:rPr>
                        <a:t>7,8</a:t>
                      </a:r>
                      <a:r>
                        <a:rPr lang="zh-CN" sz="2000" kern="100">
                          <a:effectLst/>
                        </a:rPr>
                        <a:t>线对于近端</a:t>
                      </a:r>
                      <a:r>
                        <a:rPr lang="en-US" sz="2000" kern="100">
                          <a:effectLst/>
                        </a:rPr>
                        <a:t>3.7m</a:t>
                      </a:r>
                      <a:r>
                        <a:rPr lang="zh-CN" sz="2000" kern="100">
                          <a:effectLst/>
                        </a:rPr>
                        <a:t>处短路</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680082056"/>
                  </a:ext>
                </a:extLst>
              </a:tr>
              <a:tr h="385240">
                <a:tc>
                  <a:txBody>
                    <a:bodyPr/>
                    <a:lstStyle/>
                    <a:p>
                      <a:pPr algn="just">
                        <a:buNone/>
                      </a:pPr>
                      <a:r>
                        <a:rPr lang="zh-CN" sz="2000" kern="100">
                          <a:effectLst/>
                        </a:rPr>
                        <a:t>跨接</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en-US" sz="2000" kern="100">
                          <a:effectLst/>
                        </a:rPr>
                        <a:t>1,2-3,6</a:t>
                      </a:r>
                      <a:r>
                        <a:rPr lang="zh-CN" sz="2000" kern="100">
                          <a:effectLst/>
                        </a:rPr>
                        <a:t>线对跨接</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58074697"/>
                  </a:ext>
                </a:extLst>
              </a:tr>
              <a:tr h="385240">
                <a:tc>
                  <a:txBody>
                    <a:bodyPr/>
                    <a:lstStyle/>
                    <a:p>
                      <a:pPr algn="just">
                        <a:buNone/>
                      </a:pPr>
                      <a:r>
                        <a:rPr lang="zh-CN" sz="2000" kern="100">
                          <a:effectLst/>
                        </a:rPr>
                        <a:t>交叉</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en-US" sz="2000" kern="100">
                          <a:effectLst/>
                        </a:rPr>
                        <a:t>1</a:t>
                      </a:r>
                      <a:r>
                        <a:rPr lang="zh-CN" sz="2000" kern="100">
                          <a:effectLst/>
                        </a:rPr>
                        <a:t>，</a:t>
                      </a:r>
                      <a:r>
                        <a:rPr lang="en-US" sz="2000" kern="100">
                          <a:effectLst/>
                        </a:rPr>
                        <a:t>2</a:t>
                      </a:r>
                      <a:r>
                        <a:rPr lang="zh-CN" sz="2000" kern="100">
                          <a:effectLst/>
                        </a:rPr>
                        <a:t>线对交叉</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380674004"/>
                  </a:ext>
                </a:extLst>
              </a:tr>
              <a:tr h="385240">
                <a:tc>
                  <a:txBody>
                    <a:bodyPr/>
                    <a:lstStyle/>
                    <a:p>
                      <a:pPr algn="just">
                        <a:buNone/>
                      </a:pPr>
                      <a:r>
                        <a:rPr lang="zh-CN" sz="2000" kern="100">
                          <a:effectLst/>
                        </a:rPr>
                        <a:t>串绕</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en-US" sz="2000" kern="100">
                          <a:effectLst/>
                        </a:rPr>
                        <a:t>3,4-5,6</a:t>
                      </a:r>
                      <a:r>
                        <a:rPr lang="zh-CN" sz="2000" kern="100">
                          <a:effectLst/>
                        </a:rPr>
                        <a:t>线对串绕</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3843259825"/>
                  </a:ext>
                </a:extLst>
              </a:tr>
              <a:tr h="385240">
                <a:tc>
                  <a:txBody>
                    <a:bodyPr/>
                    <a:lstStyle/>
                    <a:p>
                      <a:pPr algn="just">
                        <a:buNone/>
                      </a:pPr>
                      <a:r>
                        <a:rPr lang="zh-CN" sz="2000" kern="100">
                          <a:effectLst/>
                        </a:rPr>
                        <a:t>屏蔽不连续</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000" kern="100">
                          <a:effectLst/>
                        </a:rPr>
                        <a:t>近端</a:t>
                      </a:r>
                      <a:r>
                        <a:rPr lang="en-US" sz="2000" kern="100">
                          <a:effectLst/>
                        </a:rPr>
                        <a:t>2m</a:t>
                      </a:r>
                      <a:r>
                        <a:rPr lang="zh-CN" sz="2000" kern="100">
                          <a:effectLst/>
                        </a:rPr>
                        <a:t>处屏蔽层不连续</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282256701"/>
                  </a:ext>
                </a:extLst>
              </a:tr>
              <a:tr h="385240">
                <a:tc>
                  <a:txBody>
                    <a:bodyPr/>
                    <a:lstStyle/>
                    <a:p>
                      <a:pPr algn="just">
                        <a:buNone/>
                      </a:pPr>
                      <a:r>
                        <a:rPr lang="zh-CN" sz="2000" kern="100">
                          <a:effectLst/>
                        </a:rPr>
                        <a:t>乱序</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000" kern="100" dirty="0">
                          <a:effectLst/>
                        </a:rPr>
                        <a:t>多线路线序错误</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443288343"/>
                  </a:ext>
                </a:extLst>
              </a:tr>
            </a:tbl>
          </a:graphicData>
        </a:graphic>
      </p:graphicFrame>
    </p:spTree>
    <p:extLst>
      <p:ext uri="{BB962C8B-B14F-4D97-AF65-F5344CB8AC3E}">
        <p14:creationId xmlns:p14="http://schemas.microsoft.com/office/powerpoint/2010/main" val="888372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C52D20-4634-ACF0-FCB5-5396BCFF01C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A57412D-0962-2B5F-7C1F-6E39BF88A679}"/>
              </a:ext>
            </a:extLst>
          </p:cNvPr>
          <p:cNvSpPr>
            <a:spLocks noGrp="1"/>
          </p:cNvSpPr>
          <p:nvPr>
            <p:ph idx="1"/>
          </p:nvPr>
        </p:nvSpPr>
        <p:spPr/>
        <p:txBody>
          <a:bodyPr/>
          <a:lstStyle/>
          <a:p>
            <a:r>
              <a:rPr lang="en-US" altLang="zh-CN" dirty="0"/>
              <a:t>4.</a:t>
            </a:r>
            <a:r>
              <a:rPr lang="zh-CN" altLang="en-US" dirty="0"/>
              <a:t>修复故障链路</a:t>
            </a:r>
          </a:p>
          <a:p>
            <a:r>
              <a:rPr lang="zh-CN" altLang="en-US" dirty="0"/>
              <a:t>对于线序错误问题，重打模块或水晶头，进行修复。</a:t>
            </a:r>
          </a:p>
          <a:p>
            <a:r>
              <a:rPr lang="zh-CN" altLang="en-US" dirty="0"/>
              <a:t>对于开路短路问题，查看距离，找到故障位置，并尝试修复，如不能修复，则更换线缆。</a:t>
            </a:r>
          </a:p>
          <a:p>
            <a:r>
              <a:rPr lang="zh-CN" altLang="en-US" dirty="0"/>
              <a:t>对于屏蔽问题，查看距离，找到故障位置，重做屏蔽，进行修复。</a:t>
            </a:r>
          </a:p>
          <a:p>
            <a:endParaRPr lang="zh-CN" altLang="en-US" dirty="0"/>
          </a:p>
        </p:txBody>
      </p:sp>
    </p:spTree>
    <p:extLst>
      <p:ext uri="{BB962C8B-B14F-4D97-AF65-F5344CB8AC3E}">
        <p14:creationId xmlns:p14="http://schemas.microsoft.com/office/powerpoint/2010/main" val="2499203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BA91C-E623-4290-077E-82CF798286D2}"/>
            </a:ext>
          </a:extLst>
        </p:cNvPr>
        <p:cNvGrpSpPr/>
        <p:nvPr/>
      </p:nvGrpSpPr>
      <p:grpSpPr>
        <a:xfrm>
          <a:off x="0" y="0"/>
          <a:ext cx="0" cy="0"/>
          <a:chOff x="0" y="0"/>
          <a:chExt cx="0" cy="0"/>
        </a:xfrm>
      </p:grpSpPr>
      <p:sp>
        <p:nvSpPr>
          <p:cNvPr id="4" name="任意多边形 26">
            <a:extLst>
              <a:ext uri="{FF2B5EF4-FFF2-40B4-BE49-F238E27FC236}">
                <a16:creationId xmlns:a16="http://schemas.microsoft.com/office/drawing/2014/main" id="{6574DD13-CF95-A358-6A85-29F10EE977E1}"/>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DA3A3B04-226B-63E9-C34B-2F95F70E0745}"/>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3ECC54B9-790A-C0AE-38E7-B32D30ED311E}"/>
              </a:ext>
            </a:extLst>
          </p:cNvPr>
          <p:cNvSpPr/>
          <p:nvPr/>
        </p:nvSpPr>
        <p:spPr>
          <a:xfrm>
            <a:off x="1170432" y="2772346"/>
            <a:ext cx="7632192" cy="984885"/>
          </a:xfrm>
          <a:prstGeom prst="rect">
            <a:avLst/>
          </a:prstGeom>
        </p:spPr>
        <p:txBody>
          <a:bodyPr wrap="square" lIns="0" tIns="0" rIns="0" bIns="0">
            <a:spAutoFit/>
          </a:bodyPr>
          <a:lstStyle/>
          <a:p>
            <a:pPr algn="ctr"/>
            <a:r>
              <a:rPr lang="zh-CN" altLang="en-US" sz="3200" b="1" dirty="0">
                <a:solidFill>
                  <a:schemeClr val="bg1"/>
                </a:solidFill>
                <a:latin typeface="Arial" panose="020B0604020202020204" pitchFamily="34" charset="0"/>
                <a:ea typeface="微软雅黑" panose="020B0503020204020204" pitchFamily="34" charset="-122"/>
              </a:rPr>
              <a:t>任务二</a:t>
            </a:r>
            <a:endParaRPr lang="en-US" altLang="zh-CN" sz="3200" b="1" dirty="0">
              <a:solidFill>
                <a:schemeClr val="bg1"/>
              </a:solidFill>
              <a:latin typeface="Arial" panose="020B0604020202020204" pitchFamily="34" charset="0"/>
              <a:ea typeface="微软雅黑" panose="020B0503020204020204" pitchFamily="34" charset="-122"/>
            </a:endParaRPr>
          </a:p>
          <a:p>
            <a:pPr algn="ctr"/>
            <a:r>
              <a:rPr lang="zh-CN" altLang="en-US" sz="3200" b="1" dirty="0">
                <a:solidFill>
                  <a:schemeClr val="bg1"/>
                </a:solidFill>
                <a:latin typeface="Arial" panose="020B0604020202020204" pitchFamily="34" charset="0"/>
                <a:ea typeface="微软雅黑" panose="020B0503020204020204" pitchFamily="34" charset="-122"/>
              </a:rPr>
              <a:t>长度类问题故障分析</a:t>
            </a:r>
          </a:p>
        </p:txBody>
      </p:sp>
    </p:spTree>
    <p:extLst>
      <p:ext uri="{BB962C8B-B14F-4D97-AF65-F5344CB8AC3E}">
        <p14:creationId xmlns:p14="http://schemas.microsoft.com/office/powerpoint/2010/main" val="17849246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967701-E27F-69E4-90D5-F16BEFB93857}"/>
              </a:ext>
            </a:extLst>
          </p:cNvPr>
          <p:cNvSpPr>
            <a:spLocks noGrp="1"/>
          </p:cNvSpPr>
          <p:nvPr>
            <p:ph type="title"/>
          </p:nvPr>
        </p:nvSpPr>
        <p:spPr/>
        <p:txBody>
          <a:bodyPr/>
          <a:lstStyle/>
          <a:p>
            <a:r>
              <a:rPr lang="zh-CN" altLang="en-US" dirty="0"/>
              <a:t>操作要领</a:t>
            </a:r>
          </a:p>
        </p:txBody>
      </p:sp>
      <p:sp>
        <p:nvSpPr>
          <p:cNvPr id="3" name="内容占位符 2">
            <a:extLst>
              <a:ext uri="{FF2B5EF4-FFF2-40B4-BE49-F238E27FC236}">
                <a16:creationId xmlns:a16="http://schemas.microsoft.com/office/drawing/2014/main" id="{FF94FFEE-3B40-AF4A-7654-AB4E3E695D3E}"/>
              </a:ext>
            </a:extLst>
          </p:cNvPr>
          <p:cNvSpPr>
            <a:spLocks noGrp="1"/>
          </p:cNvSpPr>
          <p:nvPr>
            <p:ph idx="1"/>
          </p:nvPr>
        </p:nvSpPr>
        <p:spPr>
          <a:xfrm>
            <a:off x="838200" y="1825625"/>
            <a:ext cx="7037832" cy="4351338"/>
          </a:xfrm>
        </p:spPr>
        <p:txBody>
          <a:bodyPr/>
          <a:lstStyle/>
          <a:p>
            <a:pPr marL="0" indent="0">
              <a:buNone/>
            </a:pPr>
            <a:r>
              <a:rPr lang="en-US" altLang="zh-CN" dirty="0"/>
              <a:t>1.</a:t>
            </a:r>
            <a:r>
              <a:rPr lang="zh-CN" altLang="en-US" dirty="0"/>
              <a:t>确定错误类型</a:t>
            </a:r>
          </a:p>
          <a:p>
            <a:pPr lvl="1"/>
            <a:r>
              <a:rPr lang="zh-CN" altLang="en-US" dirty="0"/>
              <a:t>测试结果未通过时，查看是否为长度、传输时延或时延偏离问题。如图</a:t>
            </a:r>
            <a:r>
              <a:rPr lang="en-US" altLang="zh-CN" dirty="0"/>
              <a:t>1.8.21</a:t>
            </a:r>
            <a:r>
              <a:rPr lang="zh-CN" altLang="en-US" dirty="0"/>
              <a:t>所示。</a:t>
            </a:r>
          </a:p>
          <a:p>
            <a:pPr marL="0" indent="0">
              <a:buNone/>
            </a:pPr>
            <a:r>
              <a:rPr lang="en-US" altLang="zh-CN" dirty="0"/>
              <a:t>2.</a:t>
            </a:r>
            <a:r>
              <a:rPr lang="zh-CN" altLang="en-US" dirty="0"/>
              <a:t>长度类问题故障分析</a:t>
            </a:r>
          </a:p>
          <a:p>
            <a:pPr lvl="1"/>
            <a:r>
              <a:rPr lang="zh-CN" altLang="en-US" dirty="0"/>
              <a:t>查看结果中长度详情，在测试分析时，传输时延和长度属于同一类问题，时延偏离属于线对间长度偏差问题。</a:t>
            </a:r>
          </a:p>
          <a:p>
            <a:endParaRPr lang="zh-CN" altLang="en-US" dirty="0"/>
          </a:p>
          <a:p>
            <a:endParaRPr lang="zh-CN" altLang="en-US" dirty="0"/>
          </a:p>
        </p:txBody>
      </p:sp>
      <p:pic>
        <p:nvPicPr>
          <p:cNvPr id="4098" name="Picture 2" descr="图1">
            <a:extLst>
              <a:ext uri="{FF2B5EF4-FFF2-40B4-BE49-F238E27FC236}">
                <a16:creationId xmlns:a16="http://schemas.microsoft.com/office/drawing/2014/main" id="{BF712050-F018-2CBF-957F-BBA8A0B4E7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4863" y="1309190"/>
            <a:ext cx="3178937" cy="423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209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5F5DD-B612-A54F-ED12-1AA2E4D2E2F1}"/>
            </a:ext>
          </a:extLst>
        </p:cNvPr>
        <p:cNvGrpSpPr/>
        <p:nvPr/>
      </p:nvGrpSpPr>
      <p:grpSpPr>
        <a:xfrm>
          <a:off x="0" y="0"/>
          <a:ext cx="0" cy="0"/>
          <a:chOff x="0" y="0"/>
          <a:chExt cx="0" cy="0"/>
        </a:xfrm>
      </p:grpSpPr>
      <p:sp>
        <p:nvSpPr>
          <p:cNvPr id="4" name="任意多边形 26">
            <a:extLst>
              <a:ext uri="{FF2B5EF4-FFF2-40B4-BE49-F238E27FC236}">
                <a16:creationId xmlns:a16="http://schemas.microsoft.com/office/drawing/2014/main" id="{786B994D-8004-85C5-B582-7FF8EE7758AD}"/>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17F3DE74-A660-18D2-AF8E-A7169D01B6CE}"/>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52B4DD7F-F43B-F775-421B-333DDA003677}"/>
              </a:ext>
            </a:extLst>
          </p:cNvPr>
          <p:cNvSpPr/>
          <p:nvPr/>
        </p:nvSpPr>
        <p:spPr>
          <a:xfrm>
            <a:off x="1170432" y="2772346"/>
            <a:ext cx="7632192" cy="984885"/>
          </a:xfrm>
          <a:prstGeom prst="rect">
            <a:avLst/>
          </a:prstGeom>
        </p:spPr>
        <p:txBody>
          <a:bodyPr wrap="square" lIns="0" tIns="0" rIns="0" bIns="0">
            <a:spAutoFit/>
          </a:bodyPr>
          <a:lstStyle/>
          <a:p>
            <a:pPr algn="ctr"/>
            <a:r>
              <a:rPr lang="zh-CN" altLang="en-US" sz="3200" b="1" dirty="0">
                <a:solidFill>
                  <a:schemeClr val="bg1"/>
                </a:solidFill>
                <a:latin typeface="Arial" panose="020B0604020202020204" pitchFamily="34" charset="0"/>
                <a:ea typeface="微软雅黑" panose="020B0503020204020204" pitchFamily="34" charset="-122"/>
              </a:rPr>
              <a:t>任务三 </a:t>
            </a:r>
            <a:endParaRPr lang="en-US" altLang="zh-CN" sz="3200" b="1" dirty="0">
              <a:solidFill>
                <a:schemeClr val="bg1"/>
              </a:solidFill>
              <a:latin typeface="Arial" panose="020B0604020202020204" pitchFamily="34" charset="0"/>
              <a:ea typeface="微软雅黑" panose="020B0503020204020204" pitchFamily="34" charset="-122"/>
            </a:endParaRPr>
          </a:p>
          <a:p>
            <a:pPr algn="ctr"/>
            <a:r>
              <a:rPr lang="zh-CN" altLang="en-US" sz="3200" b="1" dirty="0">
                <a:solidFill>
                  <a:schemeClr val="bg1"/>
                </a:solidFill>
                <a:latin typeface="Arial" panose="020B0604020202020204" pitchFamily="34" charset="0"/>
                <a:ea typeface="微软雅黑" panose="020B0503020204020204" pitchFamily="34" charset="-122"/>
              </a:rPr>
              <a:t>衰减类性能问题故障分析</a:t>
            </a:r>
          </a:p>
        </p:txBody>
      </p:sp>
    </p:spTree>
    <p:extLst>
      <p:ext uri="{BB962C8B-B14F-4D97-AF65-F5344CB8AC3E}">
        <p14:creationId xmlns:p14="http://schemas.microsoft.com/office/powerpoint/2010/main" val="3209856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F0BE88-67CC-9DC3-1E03-4066D36E2889}"/>
              </a:ext>
            </a:extLst>
          </p:cNvPr>
          <p:cNvSpPr>
            <a:spLocks noGrp="1"/>
          </p:cNvSpPr>
          <p:nvPr>
            <p:ph type="title"/>
          </p:nvPr>
        </p:nvSpPr>
        <p:spPr/>
        <p:txBody>
          <a:bodyPr/>
          <a:lstStyle/>
          <a:p>
            <a:r>
              <a:rPr lang="zh-CN" altLang="en-US" dirty="0"/>
              <a:t>操作要领</a:t>
            </a:r>
          </a:p>
        </p:txBody>
      </p:sp>
      <p:sp>
        <p:nvSpPr>
          <p:cNvPr id="3" name="内容占位符 2">
            <a:extLst>
              <a:ext uri="{FF2B5EF4-FFF2-40B4-BE49-F238E27FC236}">
                <a16:creationId xmlns:a16="http://schemas.microsoft.com/office/drawing/2014/main" id="{5FA502A8-4145-A8A6-302E-F876E56812F5}"/>
              </a:ext>
            </a:extLst>
          </p:cNvPr>
          <p:cNvSpPr>
            <a:spLocks noGrp="1"/>
          </p:cNvSpPr>
          <p:nvPr>
            <p:ph idx="1"/>
          </p:nvPr>
        </p:nvSpPr>
        <p:spPr>
          <a:xfrm>
            <a:off x="838200" y="1825625"/>
            <a:ext cx="6318504" cy="4351338"/>
          </a:xfrm>
        </p:spPr>
        <p:txBody>
          <a:bodyPr>
            <a:normAutofit/>
          </a:bodyPr>
          <a:lstStyle/>
          <a:p>
            <a:pPr marL="0" indent="0">
              <a:buNone/>
            </a:pPr>
            <a:r>
              <a:rPr lang="en-US" altLang="zh-CN" dirty="0"/>
              <a:t>1.</a:t>
            </a:r>
            <a:r>
              <a:rPr lang="zh-CN" altLang="en-US" dirty="0"/>
              <a:t>确定错误类型</a:t>
            </a:r>
          </a:p>
          <a:p>
            <a:pPr lvl="1"/>
            <a:r>
              <a:rPr lang="zh-CN" altLang="en-US" dirty="0"/>
              <a:t>测试结果未通过时，查看是否为衰减</a:t>
            </a:r>
            <a:r>
              <a:rPr lang="en-US" altLang="zh-CN" dirty="0"/>
              <a:t>/</a:t>
            </a:r>
            <a:r>
              <a:rPr lang="zh-CN" altLang="en-US" dirty="0"/>
              <a:t>插入损耗等问题。</a:t>
            </a:r>
          </a:p>
          <a:p>
            <a:pPr marL="0" indent="0">
              <a:buNone/>
            </a:pPr>
            <a:r>
              <a:rPr lang="en-US" altLang="zh-CN" dirty="0"/>
              <a:t>2.</a:t>
            </a:r>
            <a:r>
              <a:rPr lang="zh-CN" altLang="en-US" dirty="0"/>
              <a:t>衰减类问题故障分析</a:t>
            </a:r>
          </a:p>
          <a:p>
            <a:pPr lvl="1"/>
            <a:r>
              <a:rPr lang="zh-CN" altLang="en-US" dirty="0"/>
              <a:t>查看结果中衰减</a:t>
            </a:r>
            <a:r>
              <a:rPr lang="en-US" altLang="zh-CN" dirty="0"/>
              <a:t>/</a:t>
            </a:r>
            <a:r>
              <a:rPr lang="zh-CN" altLang="en-US" dirty="0"/>
              <a:t>插入损耗详情</a:t>
            </a:r>
          </a:p>
          <a:p>
            <a:endParaRPr lang="zh-CN" altLang="en-US" dirty="0"/>
          </a:p>
        </p:txBody>
      </p:sp>
      <p:pic>
        <p:nvPicPr>
          <p:cNvPr id="6146" name="Picture 2" descr="图1">
            <a:extLst>
              <a:ext uri="{FF2B5EF4-FFF2-40B4-BE49-F238E27FC236}">
                <a16:creationId xmlns:a16="http://schemas.microsoft.com/office/drawing/2014/main" id="{6BB38849-4E27-9D95-EA56-E8DED3455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6078" y="1412811"/>
            <a:ext cx="3011709" cy="403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556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04F3F9-CE23-6055-5F22-4BE39CFFF05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EE3301F-C201-0AD3-107D-26CC130B60E9}"/>
              </a:ext>
            </a:extLst>
          </p:cNvPr>
          <p:cNvSpPr>
            <a:spLocks noGrp="1"/>
          </p:cNvSpPr>
          <p:nvPr>
            <p:ph idx="1"/>
          </p:nvPr>
        </p:nvSpPr>
        <p:spPr>
          <a:xfrm>
            <a:off x="838200" y="1825625"/>
            <a:ext cx="5391912" cy="4351338"/>
          </a:xfrm>
        </p:spPr>
        <p:txBody>
          <a:bodyPr>
            <a:normAutofit/>
          </a:bodyPr>
          <a:lstStyle/>
          <a:p>
            <a:pPr marL="0" indent="0">
              <a:buNone/>
            </a:pPr>
            <a:r>
              <a:rPr lang="en-US" altLang="zh-CN" dirty="0"/>
              <a:t>3.</a:t>
            </a:r>
            <a:r>
              <a:rPr lang="zh-CN" altLang="en-US" dirty="0"/>
              <a:t>记录衰减类问题分析故障原因</a:t>
            </a:r>
          </a:p>
          <a:p>
            <a:pPr lvl="1"/>
            <a:r>
              <a:rPr lang="zh-CN" altLang="en-US" dirty="0"/>
              <a:t>填写故障类型、故障定位和原因分析。</a:t>
            </a:r>
          </a:p>
          <a:p>
            <a:pPr marL="0" indent="0">
              <a:buNone/>
            </a:pPr>
            <a:r>
              <a:rPr lang="en-US" altLang="zh-CN" dirty="0"/>
              <a:t>4.</a:t>
            </a:r>
            <a:r>
              <a:rPr lang="zh-CN" altLang="en-US" dirty="0"/>
              <a:t>修复故障链路</a:t>
            </a:r>
          </a:p>
          <a:p>
            <a:pPr lvl="1"/>
            <a:r>
              <a:rPr lang="zh-CN" altLang="en-US" dirty="0"/>
              <a:t>衰减</a:t>
            </a:r>
            <a:r>
              <a:rPr lang="en-US" altLang="zh-CN" dirty="0"/>
              <a:t>/</a:t>
            </a:r>
            <a:r>
              <a:rPr lang="zh-CN" altLang="en-US" dirty="0"/>
              <a:t>插入损耗不通过一般和线缆设计、制造相关，一般无法用单一手段准确定位，多数情况下也难以修复</a:t>
            </a:r>
            <a:r>
              <a:rPr lang="en-US" altLang="zh-CN" dirty="0"/>
              <a:t>(</a:t>
            </a:r>
            <a:r>
              <a:rPr lang="zh-CN" altLang="en-US" dirty="0"/>
              <a:t>需要更换线材</a:t>
            </a:r>
            <a:r>
              <a:rPr lang="en-US" altLang="zh-CN" dirty="0"/>
              <a:t>)</a:t>
            </a:r>
            <a:r>
              <a:rPr lang="zh-CN" altLang="en-US" dirty="0"/>
              <a:t>，但如果施工中或使用中出现线缆超长、浸水或屏蔽受损不连续，也将会引起衰减</a:t>
            </a:r>
            <a:r>
              <a:rPr lang="en-US" altLang="zh-CN" dirty="0"/>
              <a:t>/</a:t>
            </a:r>
            <a:r>
              <a:rPr lang="zh-CN" altLang="en-US" dirty="0"/>
              <a:t>插入损耗不通过。</a:t>
            </a:r>
          </a:p>
          <a:p>
            <a:endParaRPr lang="zh-CN" altLang="en-US" dirty="0"/>
          </a:p>
        </p:txBody>
      </p:sp>
      <p:graphicFrame>
        <p:nvGraphicFramePr>
          <p:cNvPr id="4" name="表格 3">
            <a:extLst>
              <a:ext uri="{FF2B5EF4-FFF2-40B4-BE49-F238E27FC236}">
                <a16:creationId xmlns:a16="http://schemas.microsoft.com/office/drawing/2014/main" id="{AC2BB9FA-F3F3-10AA-2F46-ED2974732289}"/>
              </a:ext>
            </a:extLst>
          </p:cNvPr>
          <p:cNvGraphicFramePr>
            <a:graphicFrameLocks noGrp="1"/>
          </p:cNvGraphicFramePr>
          <p:nvPr>
            <p:extLst>
              <p:ext uri="{D42A27DB-BD31-4B8C-83A1-F6EECF244321}">
                <p14:modId xmlns:p14="http://schemas.microsoft.com/office/powerpoint/2010/main" val="2704779521"/>
              </p:ext>
            </p:extLst>
          </p:nvPr>
        </p:nvGraphicFramePr>
        <p:xfrm>
          <a:off x="6498336" y="3224816"/>
          <a:ext cx="5498592" cy="1325562"/>
        </p:xfrm>
        <a:graphic>
          <a:graphicData uri="http://schemas.openxmlformats.org/drawingml/2006/table">
            <a:tbl>
              <a:tblPr firstRow="1" firstCol="1" bandRow="1">
                <a:tableStyleId>{5C22544A-7EE6-4342-B048-85BDC9FD1C3A}</a:tableStyleId>
              </a:tblPr>
              <a:tblGrid>
                <a:gridCol w="2218944">
                  <a:extLst>
                    <a:ext uri="{9D8B030D-6E8A-4147-A177-3AD203B41FA5}">
                      <a16:colId xmlns:a16="http://schemas.microsoft.com/office/drawing/2014/main" val="3499148467"/>
                    </a:ext>
                  </a:extLst>
                </a:gridCol>
                <a:gridCol w="3279648">
                  <a:extLst>
                    <a:ext uri="{9D8B030D-6E8A-4147-A177-3AD203B41FA5}">
                      <a16:colId xmlns:a16="http://schemas.microsoft.com/office/drawing/2014/main" val="3723983090"/>
                    </a:ext>
                  </a:extLst>
                </a:gridCol>
              </a:tblGrid>
              <a:tr h="662781">
                <a:tc>
                  <a:txBody>
                    <a:bodyPr/>
                    <a:lstStyle/>
                    <a:p>
                      <a:pPr algn="ctr">
                        <a:buNone/>
                      </a:pPr>
                      <a:r>
                        <a:rPr lang="zh-CN" sz="2000" kern="100" dirty="0">
                          <a:effectLst/>
                        </a:rPr>
                        <a:t>故障类型</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ctr">
                        <a:buNone/>
                      </a:pPr>
                      <a:r>
                        <a:rPr lang="zh-CN" sz="2000" kern="100" dirty="0">
                          <a:effectLst/>
                        </a:rPr>
                        <a:t>主要故障位置和原因分析（样例）</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521587693"/>
                  </a:ext>
                </a:extLst>
              </a:tr>
              <a:tr h="662781">
                <a:tc>
                  <a:txBody>
                    <a:bodyPr/>
                    <a:lstStyle/>
                    <a:p>
                      <a:pPr algn="l">
                        <a:buNone/>
                      </a:pPr>
                      <a:r>
                        <a:rPr lang="zh-CN" sz="2000" kern="100">
                          <a:effectLst/>
                        </a:rPr>
                        <a:t>衰减</a:t>
                      </a:r>
                      <a:r>
                        <a:rPr lang="en-US" sz="2000" kern="100">
                          <a:effectLst/>
                        </a:rPr>
                        <a:t>/</a:t>
                      </a:r>
                      <a:r>
                        <a:rPr lang="zh-CN" sz="2000" kern="100">
                          <a:effectLst/>
                        </a:rPr>
                        <a:t>插入损耗失败</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000" kern="100" dirty="0">
                          <a:effectLst/>
                        </a:rPr>
                        <a:t>线缆设计缺陷或超长或浸水</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4085100075"/>
                  </a:ext>
                </a:extLst>
              </a:tr>
            </a:tbl>
          </a:graphicData>
        </a:graphic>
      </p:graphicFrame>
    </p:spTree>
    <p:extLst>
      <p:ext uri="{BB962C8B-B14F-4D97-AF65-F5344CB8AC3E}">
        <p14:creationId xmlns:p14="http://schemas.microsoft.com/office/powerpoint/2010/main" val="718408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17434-353D-02ED-A502-95F6566652F4}"/>
            </a:ext>
          </a:extLst>
        </p:cNvPr>
        <p:cNvGrpSpPr/>
        <p:nvPr/>
      </p:nvGrpSpPr>
      <p:grpSpPr>
        <a:xfrm>
          <a:off x="0" y="0"/>
          <a:ext cx="0" cy="0"/>
          <a:chOff x="0" y="0"/>
          <a:chExt cx="0" cy="0"/>
        </a:xfrm>
      </p:grpSpPr>
      <p:sp>
        <p:nvSpPr>
          <p:cNvPr id="4" name="任意多边形 26">
            <a:extLst>
              <a:ext uri="{FF2B5EF4-FFF2-40B4-BE49-F238E27FC236}">
                <a16:creationId xmlns:a16="http://schemas.microsoft.com/office/drawing/2014/main" id="{5E1723CE-70CF-C008-0A5C-62564A78A291}"/>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C63FF8A8-B9F4-608A-DDDE-8C162073BD5F}"/>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339488DB-DA16-833C-6221-48A1C35F6387}"/>
              </a:ext>
            </a:extLst>
          </p:cNvPr>
          <p:cNvSpPr/>
          <p:nvPr/>
        </p:nvSpPr>
        <p:spPr>
          <a:xfrm>
            <a:off x="1170432" y="2772346"/>
            <a:ext cx="7632192" cy="984885"/>
          </a:xfrm>
          <a:prstGeom prst="rect">
            <a:avLst/>
          </a:prstGeom>
        </p:spPr>
        <p:txBody>
          <a:bodyPr wrap="square" lIns="0" tIns="0" rIns="0" bIns="0">
            <a:spAutoFit/>
          </a:bodyPr>
          <a:lstStyle/>
          <a:p>
            <a:pPr algn="ctr"/>
            <a:r>
              <a:rPr lang="zh-CN" altLang="en-US" sz="3200" b="1" dirty="0">
                <a:solidFill>
                  <a:schemeClr val="bg1"/>
                </a:solidFill>
                <a:latin typeface="Arial" panose="020B0604020202020204" pitchFamily="34" charset="0"/>
                <a:ea typeface="微软雅黑" panose="020B0503020204020204" pitchFamily="34" charset="-122"/>
              </a:rPr>
              <a:t>任务四 </a:t>
            </a:r>
            <a:endParaRPr lang="en-US" altLang="zh-CN" sz="3200" b="1" dirty="0">
              <a:solidFill>
                <a:schemeClr val="bg1"/>
              </a:solidFill>
              <a:latin typeface="Arial" panose="020B0604020202020204" pitchFamily="34" charset="0"/>
              <a:ea typeface="微软雅黑" panose="020B0503020204020204" pitchFamily="34" charset="-122"/>
            </a:endParaRPr>
          </a:p>
          <a:p>
            <a:pPr algn="ctr"/>
            <a:r>
              <a:rPr lang="zh-CN" altLang="en-US" sz="3200" b="1" dirty="0">
                <a:solidFill>
                  <a:schemeClr val="bg1"/>
                </a:solidFill>
                <a:latin typeface="Arial" panose="020B0604020202020204" pitchFamily="34" charset="0"/>
                <a:ea typeface="微软雅黑" panose="020B0503020204020204" pitchFamily="34" charset="-122"/>
              </a:rPr>
              <a:t>串音类性能问题故障分析</a:t>
            </a:r>
          </a:p>
        </p:txBody>
      </p:sp>
    </p:spTree>
    <p:extLst>
      <p:ext uri="{BB962C8B-B14F-4D97-AF65-F5344CB8AC3E}">
        <p14:creationId xmlns:p14="http://schemas.microsoft.com/office/powerpoint/2010/main" val="2266545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382F45-25D9-E596-700F-ACE17196DE4F}"/>
              </a:ext>
            </a:extLst>
          </p:cNvPr>
          <p:cNvSpPr>
            <a:spLocks noGrp="1"/>
          </p:cNvSpPr>
          <p:nvPr>
            <p:ph type="title"/>
          </p:nvPr>
        </p:nvSpPr>
        <p:spPr/>
        <p:txBody>
          <a:bodyPr/>
          <a:lstStyle/>
          <a:p>
            <a:r>
              <a:rPr lang="zh-CN" altLang="en-US" dirty="0"/>
              <a:t>操作要领</a:t>
            </a:r>
          </a:p>
        </p:txBody>
      </p:sp>
      <p:sp>
        <p:nvSpPr>
          <p:cNvPr id="3" name="内容占位符 2">
            <a:extLst>
              <a:ext uri="{FF2B5EF4-FFF2-40B4-BE49-F238E27FC236}">
                <a16:creationId xmlns:a16="http://schemas.microsoft.com/office/drawing/2014/main" id="{A3CB2C6F-04EA-B7B9-C9B8-7BD6D9A7235F}"/>
              </a:ext>
            </a:extLst>
          </p:cNvPr>
          <p:cNvSpPr>
            <a:spLocks noGrp="1"/>
          </p:cNvSpPr>
          <p:nvPr>
            <p:ph idx="1"/>
          </p:nvPr>
        </p:nvSpPr>
        <p:spPr/>
        <p:txBody>
          <a:bodyPr/>
          <a:lstStyle/>
          <a:p>
            <a:pPr marL="0" indent="0">
              <a:buNone/>
            </a:pPr>
            <a:r>
              <a:rPr lang="en-US" altLang="zh-CN" dirty="0"/>
              <a:t>1.</a:t>
            </a:r>
            <a:r>
              <a:rPr lang="zh-CN" altLang="en-US" dirty="0"/>
              <a:t>确定错误类型</a:t>
            </a:r>
          </a:p>
          <a:p>
            <a:pPr lvl="1"/>
            <a:r>
              <a:rPr lang="zh-CN" altLang="en-US" dirty="0"/>
              <a:t>测试结果未通过时，查看是否为近端串音、近端串音功率和、衰减近端串音比、衰减远端串音比、衰减近端串音比功率和、衰减远端串音比功率和等问题。</a:t>
            </a:r>
          </a:p>
          <a:p>
            <a:pPr marL="0" indent="0">
              <a:buNone/>
            </a:pPr>
            <a:r>
              <a:rPr lang="en-US" altLang="zh-CN" dirty="0"/>
              <a:t>2.</a:t>
            </a:r>
            <a:r>
              <a:rPr lang="zh-CN" altLang="en-US" dirty="0"/>
              <a:t>串音类问题故障分析</a:t>
            </a:r>
          </a:p>
          <a:p>
            <a:pPr lvl="1"/>
            <a:r>
              <a:rPr lang="zh-CN" altLang="en-US" dirty="0"/>
              <a:t>查看</a:t>
            </a:r>
            <a:r>
              <a:rPr lang="en-US" altLang="zh-CN" dirty="0"/>
              <a:t>HDTDX</a:t>
            </a:r>
            <a:r>
              <a:rPr lang="zh-CN" altLang="en-US" dirty="0"/>
              <a:t>分析中串音发生位置信息。</a:t>
            </a:r>
          </a:p>
          <a:p>
            <a:endParaRPr lang="zh-CN" altLang="en-US" dirty="0"/>
          </a:p>
        </p:txBody>
      </p:sp>
    </p:spTree>
    <p:extLst>
      <p:ext uri="{BB962C8B-B14F-4D97-AF65-F5344CB8AC3E}">
        <p14:creationId xmlns:p14="http://schemas.microsoft.com/office/powerpoint/2010/main" val="1166999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6F497A-533C-B428-5D51-953D08A5DD9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70CAC6B-AFD0-870A-42FF-BD4D0FC7343A}"/>
              </a:ext>
            </a:extLst>
          </p:cNvPr>
          <p:cNvSpPr>
            <a:spLocks noGrp="1"/>
          </p:cNvSpPr>
          <p:nvPr>
            <p:ph idx="1"/>
          </p:nvPr>
        </p:nvSpPr>
        <p:spPr/>
        <p:txBody>
          <a:bodyPr/>
          <a:lstStyle/>
          <a:p>
            <a:endParaRPr lang="zh-CN" altLang="en-US"/>
          </a:p>
        </p:txBody>
      </p:sp>
      <p:pic>
        <p:nvPicPr>
          <p:cNvPr id="1026" name="Picture 2" descr="图1">
            <a:extLst>
              <a:ext uri="{FF2B5EF4-FFF2-40B4-BE49-F238E27FC236}">
                <a16:creationId xmlns:a16="http://schemas.microsoft.com/office/drawing/2014/main" id="{08A13A8A-76A0-F8DB-D1D8-B39FE585F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6295" y="2348171"/>
            <a:ext cx="2713287" cy="363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图2">
            <a:extLst>
              <a:ext uri="{FF2B5EF4-FFF2-40B4-BE49-F238E27FC236}">
                <a16:creationId xmlns:a16="http://schemas.microsoft.com/office/drawing/2014/main" id="{F2D5021C-A92F-BF5C-E007-86BC65D94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8914" y="2348171"/>
            <a:ext cx="2713287" cy="363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图3">
            <a:extLst>
              <a:ext uri="{FF2B5EF4-FFF2-40B4-BE49-F238E27FC236}">
                <a16:creationId xmlns:a16="http://schemas.microsoft.com/office/drawing/2014/main" id="{0257BB2D-3B7A-99F5-D253-F035691E59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6298" y="2348171"/>
            <a:ext cx="2713287" cy="363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7A0DD963-7C47-FC69-A0B1-D946E23B8F6E}"/>
              </a:ext>
            </a:extLst>
          </p:cNvPr>
          <p:cNvSpPr txBox="1"/>
          <p:nvPr/>
        </p:nvSpPr>
        <p:spPr>
          <a:xfrm>
            <a:off x="2866941" y="6330177"/>
            <a:ext cx="6096000" cy="369332"/>
          </a:xfrm>
          <a:prstGeom prst="rect">
            <a:avLst/>
          </a:prstGeom>
          <a:noFill/>
        </p:spPr>
        <p:txBody>
          <a:bodyPr wrap="square">
            <a:spAutoFit/>
          </a:bodyPr>
          <a:lstStyle/>
          <a:p>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b="1"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a</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b="1"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NEXT</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失败</a:t>
            </a:r>
            <a:r>
              <a:rPr lang="zh-CN" altLang="zh-CN" sz="1800" b="1" dirty="0">
                <a:solidFill>
                  <a:srgbClr val="212529"/>
                </a:solidFill>
                <a:effectLst/>
                <a:latin typeface="宋体" panose="02010600030101010101" pitchFamily="2" charset="-122"/>
                <a:ea typeface="Segoe UI" panose="020B0502040204020203" pitchFamily="34" charset="0"/>
                <a:cs typeface="宋体" panose="02010600030101010101" pitchFamily="2" charset="-122"/>
              </a:rPr>
              <a:t> </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b="1"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b</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b="1"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PS NEXT</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失败</a:t>
            </a:r>
            <a:r>
              <a:rPr lang="zh-CN" altLang="zh-CN" sz="1800" b="1" dirty="0">
                <a:solidFill>
                  <a:srgbClr val="212529"/>
                </a:solidFill>
                <a:effectLst/>
                <a:latin typeface="宋体" panose="02010600030101010101" pitchFamily="2" charset="-122"/>
                <a:ea typeface="Segoe UI" panose="020B0502040204020203" pitchFamily="34" charset="0"/>
                <a:cs typeface="宋体" panose="02010600030101010101" pitchFamily="2" charset="-122"/>
              </a:rPr>
              <a:t> </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b="1"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c</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a:t>
            </a:r>
            <a:r>
              <a:rPr lang="en-US" altLang="zh-CN" sz="1800" b="1" dirty="0">
                <a:solidFill>
                  <a:srgbClr val="212529"/>
                </a:solidFill>
                <a:effectLst/>
                <a:latin typeface="Segoe UI" panose="020B0502040204020203" pitchFamily="34" charset="0"/>
                <a:ea typeface="宋体" panose="02010600030101010101" pitchFamily="2" charset="-122"/>
                <a:cs typeface="宋体" panose="02010600030101010101" pitchFamily="2" charset="-122"/>
              </a:rPr>
              <a:t>HDTDX</a:t>
            </a:r>
            <a:r>
              <a:rPr lang="zh-CN" altLang="zh-CN" sz="1800" b="1" dirty="0">
                <a:solidFill>
                  <a:srgbClr val="212529"/>
                </a:solidFill>
                <a:effectLst/>
                <a:latin typeface="Segoe UI" panose="020B0502040204020203" pitchFamily="34" charset="0"/>
                <a:ea typeface="宋体" panose="02010600030101010101" pitchFamily="2" charset="-122"/>
                <a:cs typeface="Segoe UI" panose="020B0502040204020203" pitchFamily="34" charset="0"/>
              </a:rPr>
              <a:t>定位</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p:txBody>
      </p:sp>
    </p:spTree>
    <p:extLst>
      <p:ext uri="{BB962C8B-B14F-4D97-AF65-F5344CB8AC3E}">
        <p14:creationId xmlns:p14="http://schemas.microsoft.com/office/powerpoint/2010/main" val="1537696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B1B05B-B4C5-2C60-5E80-A89EBBF6382D}"/>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6FD2E19-D695-0717-5850-BDB631AF4A2D}"/>
              </a:ext>
            </a:extLst>
          </p:cNvPr>
          <p:cNvSpPr>
            <a:spLocks noGrp="1"/>
          </p:cNvSpPr>
          <p:nvPr>
            <p:ph idx="1"/>
          </p:nvPr>
        </p:nvSpPr>
        <p:spPr/>
        <p:txBody>
          <a:bodyPr/>
          <a:lstStyle/>
          <a:p>
            <a:r>
              <a:rPr lang="en-US" altLang="zh-CN" dirty="0"/>
              <a:t>3.</a:t>
            </a:r>
            <a:r>
              <a:rPr lang="zh-CN" altLang="en-US" dirty="0"/>
              <a:t>记录串音类问题分析故障原因</a:t>
            </a:r>
          </a:p>
        </p:txBody>
      </p:sp>
      <p:graphicFrame>
        <p:nvGraphicFramePr>
          <p:cNvPr id="4" name="表格 3">
            <a:extLst>
              <a:ext uri="{FF2B5EF4-FFF2-40B4-BE49-F238E27FC236}">
                <a16:creationId xmlns:a16="http://schemas.microsoft.com/office/drawing/2014/main" id="{3732E291-5D9A-3BB2-303B-DD5A48FA3BFA}"/>
              </a:ext>
            </a:extLst>
          </p:cNvPr>
          <p:cNvGraphicFramePr>
            <a:graphicFrameLocks noGrp="1"/>
          </p:cNvGraphicFramePr>
          <p:nvPr>
            <p:extLst>
              <p:ext uri="{D42A27DB-BD31-4B8C-83A1-F6EECF244321}">
                <p14:modId xmlns:p14="http://schemas.microsoft.com/office/powerpoint/2010/main" val="2704640210"/>
              </p:ext>
            </p:extLst>
          </p:nvPr>
        </p:nvGraphicFramePr>
        <p:xfrm>
          <a:off x="838200" y="2829117"/>
          <a:ext cx="10515600" cy="3059430"/>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3675093053"/>
                    </a:ext>
                  </a:extLst>
                </a:gridCol>
                <a:gridCol w="5257800">
                  <a:extLst>
                    <a:ext uri="{9D8B030D-6E8A-4147-A177-3AD203B41FA5}">
                      <a16:colId xmlns:a16="http://schemas.microsoft.com/office/drawing/2014/main" val="3061487280"/>
                    </a:ext>
                  </a:extLst>
                </a:gridCol>
              </a:tblGrid>
              <a:tr h="0">
                <a:tc>
                  <a:txBody>
                    <a:bodyPr/>
                    <a:lstStyle/>
                    <a:p>
                      <a:pPr algn="ctr">
                        <a:buNone/>
                      </a:pPr>
                      <a:r>
                        <a:rPr lang="zh-CN" sz="2400" kern="100">
                          <a:effectLst/>
                        </a:rPr>
                        <a:t>故障类型</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ctr">
                        <a:buNone/>
                      </a:pPr>
                      <a:r>
                        <a:rPr lang="zh-CN" sz="2400" kern="100">
                          <a:effectLst/>
                        </a:rPr>
                        <a:t>主要故障位置和原因分析（样例）</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4263502178"/>
                  </a:ext>
                </a:extLst>
              </a:tr>
              <a:tr h="0">
                <a:tc>
                  <a:txBody>
                    <a:bodyPr/>
                    <a:lstStyle/>
                    <a:p>
                      <a:pPr algn="l">
                        <a:buNone/>
                      </a:pPr>
                      <a:r>
                        <a:rPr lang="zh-CN" sz="2400" kern="100">
                          <a:effectLst/>
                        </a:rPr>
                        <a:t>近端串音</a:t>
                      </a:r>
                      <a:r>
                        <a:rPr lang="en-US" sz="2400" kern="100">
                          <a:effectLst/>
                        </a:rPr>
                        <a:t> NEXT</a:t>
                      </a:r>
                      <a:r>
                        <a:rPr lang="zh-CN" sz="2400" kern="100">
                          <a:effectLst/>
                        </a:rPr>
                        <a:t>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a:effectLst/>
                        </a:rPr>
                        <a:t>近端</a:t>
                      </a:r>
                      <a:r>
                        <a:rPr lang="en-US" sz="2400" kern="100">
                          <a:effectLst/>
                        </a:rPr>
                        <a:t>2.3m</a:t>
                      </a:r>
                      <a:r>
                        <a:rPr lang="zh-CN" sz="2400" kern="100">
                          <a:effectLst/>
                        </a:rPr>
                        <a:t>处，线对间干扰超标</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011798050"/>
                  </a:ext>
                </a:extLst>
              </a:tr>
              <a:tr h="0">
                <a:tc>
                  <a:txBody>
                    <a:bodyPr/>
                    <a:lstStyle/>
                    <a:p>
                      <a:pPr algn="just">
                        <a:buNone/>
                      </a:pPr>
                      <a:r>
                        <a:rPr lang="zh-CN" sz="2400" kern="100">
                          <a:effectLst/>
                        </a:rPr>
                        <a:t>综合近端串音</a:t>
                      </a:r>
                      <a:r>
                        <a:rPr lang="en-US" sz="2400" kern="100">
                          <a:effectLst/>
                        </a:rPr>
                        <a:t> PS NEXT</a:t>
                      </a:r>
                      <a:r>
                        <a:rPr lang="zh-CN" sz="2400" kern="100">
                          <a:effectLst/>
                        </a:rPr>
                        <a:t>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a:effectLst/>
                        </a:rPr>
                        <a:t>近端</a:t>
                      </a:r>
                      <a:r>
                        <a:rPr lang="en-US" sz="2400" kern="100">
                          <a:effectLst/>
                        </a:rPr>
                        <a:t>2.3m</a:t>
                      </a:r>
                      <a:r>
                        <a:rPr lang="zh-CN" sz="2400" kern="100">
                          <a:effectLst/>
                        </a:rPr>
                        <a:t>处，线对组间干扰超标</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3557652055"/>
                  </a:ext>
                </a:extLst>
              </a:tr>
              <a:tr h="0">
                <a:tc>
                  <a:txBody>
                    <a:bodyPr/>
                    <a:lstStyle/>
                    <a:p>
                      <a:pPr algn="just">
                        <a:buNone/>
                      </a:pPr>
                      <a:r>
                        <a:rPr lang="zh-CN" sz="2400" kern="100" dirty="0">
                          <a:effectLst/>
                        </a:rPr>
                        <a:t>衰减近端串音比</a:t>
                      </a:r>
                      <a:r>
                        <a:rPr lang="en-US" sz="2400" kern="100" dirty="0">
                          <a:effectLst/>
                        </a:rPr>
                        <a:t> ACR -N</a:t>
                      </a:r>
                      <a:r>
                        <a:rPr lang="zh-CN" sz="2400" kern="100" dirty="0">
                          <a:effectLst/>
                        </a:rPr>
                        <a:t>失败</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a:effectLst/>
                        </a:rPr>
                        <a:t>近端</a:t>
                      </a:r>
                      <a:r>
                        <a:rPr lang="en-US" sz="2400" kern="100">
                          <a:effectLst/>
                        </a:rPr>
                        <a:t>2.3m</a:t>
                      </a:r>
                      <a:r>
                        <a:rPr lang="zh-CN" sz="2400" kern="100">
                          <a:effectLst/>
                        </a:rPr>
                        <a:t>处，线对间抗干扰能力不达标</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843348370"/>
                  </a:ext>
                </a:extLst>
              </a:tr>
              <a:tr h="0">
                <a:tc>
                  <a:txBody>
                    <a:bodyPr/>
                    <a:lstStyle/>
                    <a:p>
                      <a:pPr algn="just">
                        <a:buNone/>
                      </a:pPr>
                      <a:r>
                        <a:rPr lang="zh-CN" sz="2400" kern="100">
                          <a:effectLst/>
                        </a:rPr>
                        <a:t>衰减远端串音比</a:t>
                      </a:r>
                      <a:r>
                        <a:rPr lang="en-US" sz="2400" kern="100">
                          <a:effectLst/>
                        </a:rPr>
                        <a:t> ACR -F</a:t>
                      </a:r>
                      <a:r>
                        <a:rPr lang="zh-CN" sz="2400" kern="100">
                          <a:effectLst/>
                        </a:rPr>
                        <a:t>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a:effectLst/>
                        </a:rPr>
                        <a:t>线对间抗干扰能力不达标（无法定位）</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979821627"/>
                  </a:ext>
                </a:extLst>
              </a:tr>
              <a:tr h="0">
                <a:tc>
                  <a:txBody>
                    <a:bodyPr/>
                    <a:lstStyle/>
                    <a:p>
                      <a:pPr algn="just">
                        <a:buNone/>
                      </a:pPr>
                      <a:r>
                        <a:rPr lang="zh-CN" sz="2400" kern="100">
                          <a:effectLst/>
                        </a:rPr>
                        <a:t>衰减近端串音比功率和</a:t>
                      </a:r>
                      <a:r>
                        <a:rPr lang="en-US" sz="2400" kern="100">
                          <a:effectLst/>
                        </a:rPr>
                        <a:t> PS ACR -N</a:t>
                      </a:r>
                      <a:r>
                        <a:rPr lang="zh-CN" sz="2400" kern="100">
                          <a:effectLst/>
                        </a:rPr>
                        <a:t>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a:effectLst/>
                        </a:rPr>
                        <a:t>近端</a:t>
                      </a:r>
                      <a:r>
                        <a:rPr lang="en-US" sz="2400" kern="100">
                          <a:effectLst/>
                        </a:rPr>
                        <a:t>2.3m</a:t>
                      </a:r>
                      <a:r>
                        <a:rPr lang="zh-CN" sz="2400" kern="100">
                          <a:effectLst/>
                        </a:rPr>
                        <a:t>处，线对组间抗干扰能力不达标</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530601824"/>
                  </a:ext>
                </a:extLst>
              </a:tr>
              <a:tr h="0">
                <a:tc>
                  <a:txBody>
                    <a:bodyPr/>
                    <a:lstStyle/>
                    <a:p>
                      <a:pPr algn="just">
                        <a:buNone/>
                      </a:pPr>
                      <a:r>
                        <a:rPr lang="zh-CN" sz="2400" kern="100">
                          <a:effectLst/>
                        </a:rPr>
                        <a:t>衰减远端串音比功率和</a:t>
                      </a:r>
                      <a:r>
                        <a:rPr lang="en-US" sz="2400" kern="100">
                          <a:effectLst/>
                        </a:rPr>
                        <a:t> PS ACR-F</a:t>
                      </a:r>
                      <a:r>
                        <a:rPr lang="zh-CN" sz="2400" kern="100">
                          <a:effectLst/>
                        </a:rPr>
                        <a:t>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dirty="0">
                          <a:effectLst/>
                        </a:rPr>
                        <a:t>线对组间抗干扰能力不达标（无法定位）</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716458033"/>
                  </a:ext>
                </a:extLst>
              </a:tr>
            </a:tbl>
          </a:graphicData>
        </a:graphic>
      </p:graphicFrame>
    </p:spTree>
    <p:extLst>
      <p:ext uri="{BB962C8B-B14F-4D97-AF65-F5344CB8AC3E}">
        <p14:creationId xmlns:p14="http://schemas.microsoft.com/office/powerpoint/2010/main" val="2177094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F9347B-6F04-EBD4-16DD-5A4A62D3D226}"/>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52378B9B-B8B0-5267-E44F-550A61E586E9}"/>
              </a:ext>
            </a:extLst>
          </p:cNvPr>
          <p:cNvSpPr>
            <a:spLocks noGrp="1"/>
          </p:cNvSpPr>
          <p:nvPr>
            <p:ph idx="1"/>
          </p:nvPr>
        </p:nvSpPr>
        <p:spPr/>
        <p:txBody>
          <a:bodyPr/>
          <a:lstStyle/>
          <a:p>
            <a:r>
              <a:rPr lang="en-US" altLang="zh-CN" dirty="0"/>
              <a:t>4.</a:t>
            </a:r>
            <a:r>
              <a:rPr lang="zh-CN" altLang="en-US" dirty="0"/>
              <a:t>修复故障链路</a:t>
            </a:r>
            <a:endParaRPr lang="en-US" altLang="zh-CN" dirty="0"/>
          </a:p>
          <a:p>
            <a:r>
              <a:rPr lang="zh-CN" altLang="en-US" dirty="0"/>
              <a:t>对于串音故障为某一个位置点造成的，则尝试修复该位置，可重打该处模块或水晶头，保证各线对开绞距离尽量小，如测试仍不通过，则更换该处模块或水晶头再行测试，判断是否通过测试。</a:t>
            </a:r>
          </a:p>
          <a:p>
            <a:endParaRPr lang="en-US" altLang="zh-CN" dirty="0"/>
          </a:p>
          <a:p>
            <a:r>
              <a:rPr lang="zh-CN" altLang="en-US" dirty="0"/>
              <a:t>对于串音故障为某一段链路造成的，则替换该段链路，如无法替换，则弃用该链路。</a:t>
            </a:r>
          </a:p>
          <a:p>
            <a:endParaRPr lang="zh-CN" altLang="en-US" dirty="0"/>
          </a:p>
        </p:txBody>
      </p:sp>
    </p:spTree>
    <p:extLst>
      <p:ext uri="{BB962C8B-B14F-4D97-AF65-F5344CB8AC3E}">
        <p14:creationId xmlns:p14="http://schemas.microsoft.com/office/powerpoint/2010/main" val="1061778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D93D4-3E27-1401-51A4-CB6E3A15DD63}"/>
            </a:ext>
          </a:extLst>
        </p:cNvPr>
        <p:cNvGrpSpPr/>
        <p:nvPr/>
      </p:nvGrpSpPr>
      <p:grpSpPr>
        <a:xfrm>
          <a:off x="0" y="0"/>
          <a:ext cx="0" cy="0"/>
          <a:chOff x="0" y="0"/>
          <a:chExt cx="0" cy="0"/>
        </a:xfrm>
      </p:grpSpPr>
      <p:sp>
        <p:nvSpPr>
          <p:cNvPr id="4" name="任意多边形 26">
            <a:extLst>
              <a:ext uri="{FF2B5EF4-FFF2-40B4-BE49-F238E27FC236}">
                <a16:creationId xmlns:a16="http://schemas.microsoft.com/office/drawing/2014/main" id="{86BD6174-8FA7-4D75-8443-AD25396BB1EA}"/>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24E0ACDE-43DE-63AD-7DE5-363372625549}"/>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11376484-AE27-F1D7-FC5B-DAAFA33F61B3}"/>
              </a:ext>
            </a:extLst>
          </p:cNvPr>
          <p:cNvSpPr/>
          <p:nvPr/>
        </p:nvSpPr>
        <p:spPr>
          <a:xfrm>
            <a:off x="1170432" y="2772346"/>
            <a:ext cx="7632192" cy="984885"/>
          </a:xfrm>
          <a:prstGeom prst="rect">
            <a:avLst/>
          </a:prstGeom>
        </p:spPr>
        <p:txBody>
          <a:bodyPr wrap="square" lIns="0" tIns="0" rIns="0" bIns="0">
            <a:spAutoFit/>
          </a:bodyPr>
          <a:lstStyle/>
          <a:p>
            <a:pPr algn="ctr"/>
            <a:r>
              <a:rPr lang="zh-CN" altLang="en-US" sz="3200" b="1" dirty="0">
                <a:solidFill>
                  <a:schemeClr val="bg1"/>
                </a:solidFill>
                <a:latin typeface="Arial" panose="020B0604020202020204" pitchFamily="34" charset="0"/>
                <a:ea typeface="微软雅黑" panose="020B0503020204020204" pitchFamily="34" charset="-122"/>
              </a:rPr>
              <a:t>任务五 </a:t>
            </a:r>
            <a:endParaRPr lang="en-US" altLang="zh-CN" sz="3200" b="1" dirty="0">
              <a:solidFill>
                <a:schemeClr val="bg1"/>
              </a:solidFill>
              <a:latin typeface="Arial" panose="020B0604020202020204" pitchFamily="34" charset="0"/>
              <a:ea typeface="微软雅黑" panose="020B0503020204020204" pitchFamily="34" charset="-122"/>
            </a:endParaRPr>
          </a:p>
          <a:p>
            <a:pPr algn="ctr"/>
            <a:r>
              <a:rPr lang="zh-CN" altLang="en-US" sz="3200" b="1" dirty="0">
                <a:solidFill>
                  <a:schemeClr val="bg1"/>
                </a:solidFill>
                <a:latin typeface="Arial" panose="020B0604020202020204" pitchFamily="34" charset="0"/>
                <a:ea typeface="微软雅黑" panose="020B0503020204020204" pitchFamily="34" charset="-122"/>
              </a:rPr>
              <a:t>回波损耗性能问题故障分析</a:t>
            </a:r>
          </a:p>
        </p:txBody>
      </p:sp>
    </p:spTree>
    <p:extLst>
      <p:ext uri="{BB962C8B-B14F-4D97-AF65-F5344CB8AC3E}">
        <p14:creationId xmlns:p14="http://schemas.microsoft.com/office/powerpoint/2010/main" val="7277827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CE6A2-CBC6-397F-CBE6-AA646885C8A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B5D5E15-1824-5F05-04D7-DAB3F6C3CB36}"/>
              </a:ext>
            </a:extLst>
          </p:cNvPr>
          <p:cNvSpPr>
            <a:spLocks noGrp="1"/>
          </p:cNvSpPr>
          <p:nvPr>
            <p:ph type="title"/>
          </p:nvPr>
        </p:nvSpPr>
        <p:spPr/>
        <p:txBody>
          <a:bodyPr/>
          <a:lstStyle/>
          <a:p>
            <a:r>
              <a:rPr lang="zh-CN" altLang="en-US" dirty="0"/>
              <a:t>操作要领</a:t>
            </a:r>
          </a:p>
        </p:txBody>
      </p:sp>
      <p:sp>
        <p:nvSpPr>
          <p:cNvPr id="3" name="内容占位符 2">
            <a:extLst>
              <a:ext uri="{FF2B5EF4-FFF2-40B4-BE49-F238E27FC236}">
                <a16:creationId xmlns:a16="http://schemas.microsoft.com/office/drawing/2014/main" id="{CDF5ABAC-CEC3-413F-4587-20A4CE1E9362}"/>
              </a:ext>
            </a:extLst>
          </p:cNvPr>
          <p:cNvSpPr>
            <a:spLocks noGrp="1"/>
          </p:cNvSpPr>
          <p:nvPr>
            <p:ph idx="1"/>
          </p:nvPr>
        </p:nvSpPr>
        <p:spPr/>
        <p:txBody>
          <a:bodyPr/>
          <a:lstStyle/>
          <a:p>
            <a:pPr marL="0" indent="0">
              <a:buNone/>
            </a:pPr>
            <a:r>
              <a:rPr lang="en-US" altLang="zh-CN" dirty="0"/>
              <a:t>1.</a:t>
            </a:r>
            <a:r>
              <a:rPr lang="zh-CN" altLang="en-US" dirty="0"/>
              <a:t>确定错误类型</a:t>
            </a:r>
          </a:p>
          <a:p>
            <a:pPr marL="0" indent="0">
              <a:buNone/>
            </a:pPr>
            <a:r>
              <a:rPr lang="zh-CN" altLang="en-US" dirty="0"/>
              <a:t>测试结果未通过时，查看是否为回波损耗问题。</a:t>
            </a:r>
          </a:p>
          <a:p>
            <a:pPr marL="0" indent="0">
              <a:buNone/>
            </a:pPr>
            <a:r>
              <a:rPr lang="en-US" altLang="zh-CN" dirty="0"/>
              <a:t>2.</a:t>
            </a:r>
            <a:r>
              <a:rPr lang="zh-CN" altLang="en-US" dirty="0"/>
              <a:t>长度问题故障分析</a:t>
            </a:r>
            <a:endParaRPr lang="en-US" altLang="zh-CN" dirty="0"/>
          </a:p>
          <a:p>
            <a:pPr marL="0" indent="0">
              <a:buNone/>
            </a:pPr>
            <a:r>
              <a:rPr lang="zh-CN" altLang="en-US" dirty="0"/>
              <a:t>查看</a:t>
            </a:r>
            <a:r>
              <a:rPr lang="en-US" altLang="zh-CN" dirty="0"/>
              <a:t>HDTDR</a:t>
            </a:r>
            <a:r>
              <a:rPr lang="zh-CN" altLang="en-US" dirty="0"/>
              <a:t>分析中回波发生位置信息</a:t>
            </a:r>
          </a:p>
          <a:p>
            <a:endParaRPr lang="zh-CN" altLang="en-US" dirty="0"/>
          </a:p>
        </p:txBody>
      </p:sp>
      <p:pic>
        <p:nvPicPr>
          <p:cNvPr id="3074" name="Picture 2" descr="图1">
            <a:extLst>
              <a:ext uri="{FF2B5EF4-FFF2-40B4-BE49-F238E27FC236}">
                <a16:creationId xmlns:a16="http://schemas.microsoft.com/office/drawing/2014/main" id="{D7FEC03F-7105-3AD0-D5CB-E360B6FA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0076" y="2905276"/>
            <a:ext cx="2544345" cy="340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图2">
            <a:extLst>
              <a:ext uri="{FF2B5EF4-FFF2-40B4-BE49-F238E27FC236}">
                <a16:creationId xmlns:a16="http://schemas.microsoft.com/office/drawing/2014/main" id="{279F9782-4D8C-C91F-06B4-2A3C86803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967" y="2905276"/>
            <a:ext cx="2544345" cy="340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730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F24852-DF08-2D10-B66E-1C4A09664401}"/>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5BC939ED-B15D-512F-02AC-E2894B4E2F4E}"/>
              </a:ext>
            </a:extLst>
          </p:cNvPr>
          <p:cNvSpPr>
            <a:spLocks noGrp="1"/>
          </p:cNvSpPr>
          <p:nvPr>
            <p:ph idx="1"/>
          </p:nvPr>
        </p:nvSpPr>
        <p:spPr/>
        <p:txBody>
          <a:bodyPr/>
          <a:lstStyle/>
          <a:p>
            <a:r>
              <a:rPr lang="en-US" altLang="zh-CN" dirty="0"/>
              <a:t>3.</a:t>
            </a:r>
            <a:r>
              <a:rPr lang="zh-CN" altLang="en-US" dirty="0"/>
              <a:t>记录回波损耗问题分析故障原因</a:t>
            </a:r>
            <a:endParaRPr lang="en-US" altLang="zh-CN" dirty="0"/>
          </a:p>
          <a:p>
            <a:endParaRPr lang="zh-CN" altLang="en-US" dirty="0"/>
          </a:p>
        </p:txBody>
      </p:sp>
      <p:graphicFrame>
        <p:nvGraphicFramePr>
          <p:cNvPr id="4" name="表格 3">
            <a:extLst>
              <a:ext uri="{FF2B5EF4-FFF2-40B4-BE49-F238E27FC236}">
                <a16:creationId xmlns:a16="http://schemas.microsoft.com/office/drawing/2014/main" id="{3E57EBCC-C220-A74C-EECC-6662D528C1BD}"/>
              </a:ext>
            </a:extLst>
          </p:cNvPr>
          <p:cNvGraphicFramePr>
            <a:graphicFrameLocks noGrp="1"/>
          </p:cNvGraphicFramePr>
          <p:nvPr>
            <p:extLst>
              <p:ext uri="{D42A27DB-BD31-4B8C-83A1-F6EECF244321}">
                <p14:modId xmlns:p14="http://schemas.microsoft.com/office/powerpoint/2010/main" val="13987056"/>
              </p:ext>
            </p:extLst>
          </p:nvPr>
        </p:nvGraphicFramePr>
        <p:xfrm>
          <a:off x="838200" y="2486025"/>
          <a:ext cx="10515600" cy="1885950"/>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215025424"/>
                    </a:ext>
                  </a:extLst>
                </a:gridCol>
                <a:gridCol w="5257800">
                  <a:extLst>
                    <a:ext uri="{9D8B030D-6E8A-4147-A177-3AD203B41FA5}">
                      <a16:colId xmlns:a16="http://schemas.microsoft.com/office/drawing/2014/main" val="2691347234"/>
                    </a:ext>
                  </a:extLst>
                </a:gridCol>
              </a:tblGrid>
              <a:tr h="0">
                <a:tc>
                  <a:txBody>
                    <a:bodyPr/>
                    <a:lstStyle/>
                    <a:p>
                      <a:pPr algn="ctr">
                        <a:buNone/>
                      </a:pPr>
                      <a:r>
                        <a:rPr lang="zh-CN" sz="2400" kern="100">
                          <a:effectLst/>
                        </a:rPr>
                        <a:t>故障类型</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ctr">
                        <a:buNone/>
                      </a:pPr>
                      <a:r>
                        <a:rPr lang="zh-CN" sz="2400" kern="100">
                          <a:effectLst/>
                        </a:rPr>
                        <a:t>主要故障位置和原因分析（样例）</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2005027605"/>
                  </a:ext>
                </a:extLst>
              </a:tr>
              <a:tr h="0">
                <a:tc>
                  <a:txBody>
                    <a:bodyPr/>
                    <a:lstStyle/>
                    <a:p>
                      <a:pPr algn="l">
                        <a:buNone/>
                      </a:pPr>
                      <a:r>
                        <a:rPr lang="zh-CN" sz="2400" kern="100">
                          <a:effectLst/>
                        </a:rPr>
                        <a:t>回波损耗失败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dirty="0">
                          <a:effectLst/>
                        </a:rPr>
                        <a:t>近端</a:t>
                      </a:r>
                      <a:r>
                        <a:rPr lang="en-US" sz="2400" kern="100" dirty="0">
                          <a:effectLst/>
                        </a:rPr>
                        <a:t>2.5m</a:t>
                      </a:r>
                      <a:r>
                        <a:rPr lang="zh-CN" sz="2400" kern="100" dirty="0">
                          <a:effectLst/>
                        </a:rPr>
                        <a:t>处，</a:t>
                      </a:r>
                      <a:r>
                        <a:rPr lang="en-US" sz="2400" kern="100" dirty="0">
                          <a:effectLst/>
                        </a:rPr>
                        <a:t>1-2</a:t>
                      </a:r>
                      <a:r>
                        <a:rPr lang="zh-CN" sz="2400" kern="100" dirty="0">
                          <a:effectLst/>
                        </a:rPr>
                        <a:t>线对阻抗不匹配，回波超标</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860098033"/>
                  </a:ext>
                </a:extLst>
              </a:tr>
              <a:tr h="0">
                <a:tc>
                  <a:txBody>
                    <a:bodyPr/>
                    <a:lstStyle/>
                    <a:p>
                      <a:pPr algn="just">
                        <a:buNone/>
                      </a:pPr>
                      <a:r>
                        <a:rPr lang="zh-CN" sz="2400" kern="100">
                          <a:effectLst/>
                        </a:rPr>
                        <a:t>回波损耗失败</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400" kern="100" dirty="0">
                          <a:effectLst/>
                        </a:rPr>
                        <a:t>近端</a:t>
                      </a:r>
                      <a:r>
                        <a:rPr lang="en-US" sz="2400" kern="100" dirty="0">
                          <a:effectLst/>
                        </a:rPr>
                        <a:t>5</a:t>
                      </a:r>
                      <a:r>
                        <a:rPr lang="zh-CN" sz="2400" kern="100" dirty="0">
                          <a:effectLst/>
                        </a:rPr>
                        <a:t>到</a:t>
                      </a:r>
                      <a:r>
                        <a:rPr lang="en-US" sz="2400" kern="100" dirty="0">
                          <a:effectLst/>
                        </a:rPr>
                        <a:t>10m</a:t>
                      </a:r>
                      <a:r>
                        <a:rPr lang="zh-CN" sz="2400" kern="100" dirty="0">
                          <a:effectLst/>
                        </a:rPr>
                        <a:t>段，</a:t>
                      </a:r>
                      <a:r>
                        <a:rPr lang="en-US" sz="2400" kern="100" dirty="0">
                          <a:effectLst/>
                        </a:rPr>
                        <a:t>3-6</a:t>
                      </a:r>
                      <a:r>
                        <a:rPr lang="zh-CN" sz="2400" kern="100" dirty="0">
                          <a:effectLst/>
                        </a:rPr>
                        <a:t>线对阻抗不匹配，回波超标</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3311733300"/>
                  </a:ext>
                </a:extLst>
              </a:tr>
            </a:tbl>
          </a:graphicData>
        </a:graphic>
      </p:graphicFrame>
    </p:spTree>
    <p:extLst>
      <p:ext uri="{BB962C8B-B14F-4D97-AF65-F5344CB8AC3E}">
        <p14:creationId xmlns:p14="http://schemas.microsoft.com/office/powerpoint/2010/main" val="558671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4CE539-87D8-A20A-0265-E8D756AE496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5AE1B1B3-DAF0-3547-2B05-5A941188A555}"/>
              </a:ext>
            </a:extLst>
          </p:cNvPr>
          <p:cNvSpPr>
            <a:spLocks noGrp="1"/>
          </p:cNvSpPr>
          <p:nvPr>
            <p:ph idx="1"/>
          </p:nvPr>
        </p:nvSpPr>
        <p:spPr/>
        <p:txBody>
          <a:bodyPr/>
          <a:lstStyle/>
          <a:p>
            <a:pPr marL="0" indent="0">
              <a:buNone/>
            </a:pPr>
            <a:r>
              <a:rPr lang="en-US" altLang="zh-CN" dirty="0"/>
              <a:t>4.</a:t>
            </a:r>
            <a:r>
              <a:rPr lang="zh-CN" altLang="en-US" dirty="0"/>
              <a:t>修复故障链路</a:t>
            </a:r>
            <a:endParaRPr lang="en-US" altLang="zh-CN" dirty="0"/>
          </a:p>
          <a:p>
            <a:pPr marL="0" indent="0">
              <a:buNone/>
            </a:pPr>
            <a:r>
              <a:rPr lang="zh-CN" altLang="en-US" dirty="0"/>
              <a:t>对于回波损耗故障为某一个位置点造成的，则尝试修复该位置，可重打该处模块或水晶头，保证每对线间距变化尽量小且均匀，如测试仍不通过，则更换该处模块或水晶头再行测试，判断是否通过测试。</a:t>
            </a:r>
            <a:endParaRPr lang="en-US" altLang="zh-CN" dirty="0"/>
          </a:p>
          <a:p>
            <a:pPr marL="0" indent="0">
              <a:buNone/>
            </a:pPr>
            <a:endParaRPr lang="zh-CN" altLang="en-US" dirty="0"/>
          </a:p>
          <a:p>
            <a:pPr marL="0" indent="0">
              <a:buNone/>
            </a:pPr>
            <a:r>
              <a:rPr lang="zh-CN" altLang="en-US" dirty="0"/>
              <a:t>对于回波损耗故障为某一段链路造成的，则替换该段链路，如无法替换，则弃用该链路。</a:t>
            </a:r>
          </a:p>
          <a:p>
            <a:pPr marL="0" indent="0">
              <a:buNone/>
            </a:pPr>
            <a:endParaRPr lang="zh-CN" altLang="en-US" dirty="0"/>
          </a:p>
        </p:txBody>
      </p:sp>
    </p:spTree>
    <p:extLst>
      <p:ext uri="{BB962C8B-B14F-4D97-AF65-F5344CB8AC3E}">
        <p14:creationId xmlns:p14="http://schemas.microsoft.com/office/powerpoint/2010/main" val="2835651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CF6D3-D195-6BE3-D20E-3911F02D4DC4}"/>
            </a:ext>
          </a:extLst>
        </p:cNvPr>
        <p:cNvGrpSpPr/>
        <p:nvPr/>
      </p:nvGrpSpPr>
      <p:grpSpPr>
        <a:xfrm>
          <a:off x="0" y="0"/>
          <a:ext cx="0" cy="0"/>
          <a:chOff x="0" y="0"/>
          <a:chExt cx="0" cy="0"/>
        </a:xfrm>
      </p:grpSpPr>
      <p:sp>
        <p:nvSpPr>
          <p:cNvPr id="4" name="任意多边形 26">
            <a:extLst>
              <a:ext uri="{FF2B5EF4-FFF2-40B4-BE49-F238E27FC236}">
                <a16:creationId xmlns:a16="http://schemas.microsoft.com/office/drawing/2014/main" id="{A2F45C6B-3679-0C86-D5D1-5FECB388E8A3}"/>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61B75169-8EB6-05B7-D4F5-17275BACA9B7}"/>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5DBBE910-6BAB-08C1-88F3-8CD40350E103}"/>
              </a:ext>
            </a:extLst>
          </p:cNvPr>
          <p:cNvSpPr/>
          <p:nvPr/>
        </p:nvSpPr>
        <p:spPr>
          <a:xfrm>
            <a:off x="1170432" y="2772346"/>
            <a:ext cx="7632192" cy="984885"/>
          </a:xfrm>
          <a:prstGeom prst="rect">
            <a:avLst/>
          </a:prstGeom>
        </p:spPr>
        <p:txBody>
          <a:bodyPr wrap="square" lIns="0" tIns="0" rIns="0" bIns="0">
            <a:spAutoFit/>
          </a:bodyPr>
          <a:lstStyle/>
          <a:p>
            <a:pPr algn="ctr"/>
            <a:r>
              <a:rPr lang="zh-CN" altLang="en-US" sz="3200" b="1" dirty="0">
                <a:solidFill>
                  <a:schemeClr val="bg1"/>
                </a:solidFill>
                <a:latin typeface="Arial" panose="020B0604020202020204" pitchFamily="34" charset="0"/>
                <a:ea typeface="微软雅黑" panose="020B0503020204020204" pitchFamily="34" charset="-122"/>
              </a:rPr>
              <a:t>任务六 </a:t>
            </a:r>
            <a:endParaRPr lang="en-US" altLang="zh-CN" sz="3200" b="1" dirty="0">
              <a:solidFill>
                <a:schemeClr val="bg1"/>
              </a:solidFill>
              <a:latin typeface="Arial" panose="020B0604020202020204" pitchFamily="34" charset="0"/>
              <a:ea typeface="微软雅黑" panose="020B0503020204020204" pitchFamily="34" charset="-122"/>
            </a:endParaRPr>
          </a:p>
          <a:p>
            <a:pPr algn="ctr"/>
            <a:r>
              <a:rPr lang="zh-CN" altLang="en-US" sz="3200" b="1" dirty="0">
                <a:solidFill>
                  <a:schemeClr val="bg1"/>
                </a:solidFill>
                <a:latin typeface="Arial" panose="020B0604020202020204" pitchFamily="34" charset="0"/>
                <a:ea typeface="微软雅黑" panose="020B0503020204020204" pitchFamily="34" charset="-122"/>
              </a:rPr>
              <a:t>平衡性问题故障分析</a:t>
            </a:r>
          </a:p>
        </p:txBody>
      </p:sp>
    </p:spTree>
    <p:extLst>
      <p:ext uri="{BB962C8B-B14F-4D97-AF65-F5344CB8AC3E}">
        <p14:creationId xmlns:p14="http://schemas.microsoft.com/office/powerpoint/2010/main" val="1971888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E07D4C-3286-6955-8354-B1C86AB1C0C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2B0A075-846A-3A8C-95B3-3E2732EDDD4F}"/>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1911477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98A5A9-C6FA-2F59-D150-B453150A8135}"/>
              </a:ext>
            </a:extLst>
          </p:cNvPr>
          <p:cNvSpPr>
            <a:spLocks noGrp="1"/>
          </p:cNvSpPr>
          <p:nvPr>
            <p:ph type="title"/>
          </p:nvPr>
        </p:nvSpPr>
        <p:spPr/>
        <p:txBody>
          <a:bodyPr/>
          <a:lstStyle/>
          <a:p>
            <a:r>
              <a:rPr lang="zh-CN" altLang="en-US" dirty="0"/>
              <a:t>操作要领</a:t>
            </a:r>
          </a:p>
        </p:txBody>
      </p:sp>
      <p:sp>
        <p:nvSpPr>
          <p:cNvPr id="3" name="内容占位符 2">
            <a:extLst>
              <a:ext uri="{FF2B5EF4-FFF2-40B4-BE49-F238E27FC236}">
                <a16:creationId xmlns:a16="http://schemas.microsoft.com/office/drawing/2014/main" id="{8B12F9BB-5E02-B0F7-A905-262795015D01}"/>
              </a:ext>
            </a:extLst>
          </p:cNvPr>
          <p:cNvSpPr>
            <a:spLocks noGrp="1"/>
          </p:cNvSpPr>
          <p:nvPr>
            <p:ph idx="1"/>
          </p:nvPr>
        </p:nvSpPr>
        <p:spPr/>
        <p:txBody>
          <a:bodyPr/>
          <a:lstStyle/>
          <a:p>
            <a:pPr marL="0" indent="0">
              <a:buNone/>
            </a:pPr>
            <a:r>
              <a:rPr lang="en-US" altLang="zh-CN" dirty="0"/>
              <a:t>1.</a:t>
            </a:r>
            <a:r>
              <a:rPr lang="zh-CN" altLang="en-US" dirty="0"/>
              <a:t>确定错误类型</a:t>
            </a:r>
          </a:p>
          <a:p>
            <a:pPr marL="0" indent="0">
              <a:buNone/>
            </a:pPr>
            <a:r>
              <a:rPr lang="zh-CN" altLang="en-US" dirty="0"/>
              <a:t>测试结果未通过时，查看是否为平衡性问题。</a:t>
            </a:r>
          </a:p>
          <a:p>
            <a:pPr marL="0" indent="0">
              <a:buNone/>
            </a:pPr>
            <a:r>
              <a:rPr lang="en-US" altLang="zh-CN" dirty="0"/>
              <a:t>2.</a:t>
            </a:r>
            <a:r>
              <a:rPr lang="zh-CN" altLang="en-US" dirty="0"/>
              <a:t>平衡性问题故障分析</a:t>
            </a:r>
          </a:p>
          <a:p>
            <a:pPr marL="0" indent="0">
              <a:buNone/>
            </a:pPr>
            <a:r>
              <a:rPr lang="zh-CN" altLang="en-US" dirty="0"/>
              <a:t>查看结果中电阻平衡性和传输平衡性详情</a:t>
            </a:r>
          </a:p>
        </p:txBody>
      </p:sp>
      <p:pic>
        <p:nvPicPr>
          <p:cNvPr id="5122" name="Picture 2" descr="图1">
            <a:extLst>
              <a:ext uri="{FF2B5EF4-FFF2-40B4-BE49-F238E27FC236}">
                <a16:creationId xmlns:a16="http://schemas.microsoft.com/office/drawing/2014/main" id="{2CDD05B7-ABDD-D524-25AF-F79D0997F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1551" y="3805116"/>
            <a:ext cx="2143292" cy="286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图2">
            <a:extLst>
              <a:ext uri="{FF2B5EF4-FFF2-40B4-BE49-F238E27FC236}">
                <a16:creationId xmlns:a16="http://schemas.microsoft.com/office/drawing/2014/main" id="{2721A99D-7A7A-FB13-2E0E-C9DE7706D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8077" y="3805116"/>
            <a:ext cx="2143292" cy="286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22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4A2627-0553-1130-304B-646920855BD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2DEC58CE-CB45-1AA7-414E-EFA7D0370E36}"/>
              </a:ext>
            </a:extLst>
          </p:cNvPr>
          <p:cNvSpPr>
            <a:spLocks noGrp="1"/>
          </p:cNvSpPr>
          <p:nvPr>
            <p:ph idx="1"/>
          </p:nvPr>
        </p:nvSpPr>
        <p:spPr/>
        <p:txBody>
          <a:bodyPr/>
          <a:lstStyle/>
          <a:p>
            <a:r>
              <a:rPr lang="en-US" altLang="zh-CN" dirty="0"/>
              <a:t>3.</a:t>
            </a:r>
            <a:r>
              <a:rPr lang="zh-CN" altLang="en-US" dirty="0"/>
              <a:t>记录平衡性问题分析故障原因</a:t>
            </a:r>
          </a:p>
        </p:txBody>
      </p:sp>
      <p:graphicFrame>
        <p:nvGraphicFramePr>
          <p:cNvPr id="4" name="表格 3">
            <a:extLst>
              <a:ext uri="{FF2B5EF4-FFF2-40B4-BE49-F238E27FC236}">
                <a16:creationId xmlns:a16="http://schemas.microsoft.com/office/drawing/2014/main" id="{AABD0441-D8B9-C66F-3724-B844AAF34AA9}"/>
              </a:ext>
            </a:extLst>
          </p:cNvPr>
          <p:cNvGraphicFramePr>
            <a:graphicFrameLocks noGrp="1"/>
          </p:cNvGraphicFramePr>
          <p:nvPr>
            <p:extLst>
              <p:ext uri="{D42A27DB-BD31-4B8C-83A1-F6EECF244321}">
                <p14:modId xmlns:p14="http://schemas.microsoft.com/office/powerpoint/2010/main" val="2631328437"/>
              </p:ext>
            </p:extLst>
          </p:nvPr>
        </p:nvGraphicFramePr>
        <p:xfrm>
          <a:off x="838200" y="2844959"/>
          <a:ext cx="10515600" cy="2312670"/>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2131879640"/>
                    </a:ext>
                  </a:extLst>
                </a:gridCol>
                <a:gridCol w="5257800">
                  <a:extLst>
                    <a:ext uri="{9D8B030D-6E8A-4147-A177-3AD203B41FA5}">
                      <a16:colId xmlns:a16="http://schemas.microsoft.com/office/drawing/2014/main" val="3323646218"/>
                    </a:ext>
                  </a:extLst>
                </a:gridCol>
              </a:tblGrid>
              <a:tr h="0">
                <a:tc>
                  <a:txBody>
                    <a:bodyPr/>
                    <a:lstStyle/>
                    <a:p>
                      <a:pPr algn="ctr">
                        <a:buNone/>
                      </a:pPr>
                      <a:r>
                        <a:rPr lang="zh-CN" sz="2800" kern="100">
                          <a:effectLst/>
                        </a:rPr>
                        <a:t>故障类型</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ctr">
                        <a:buNone/>
                      </a:pPr>
                      <a:r>
                        <a:rPr lang="zh-CN" sz="2800" kern="100">
                          <a:effectLst/>
                        </a:rPr>
                        <a:t>主要故障位置和原因分析（样例）</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2184436037"/>
                  </a:ext>
                </a:extLst>
              </a:tr>
              <a:tr h="0">
                <a:tc>
                  <a:txBody>
                    <a:bodyPr/>
                    <a:lstStyle/>
                    <a:p>
                      <a:pPr algn="l">
                        <a:buNone/>
                      </a:pPr>
                      <a:r>
                        <a:rPr lang="zh-CN" sz="2800" kern="100">
                          <a:effectLst/>
                        </a:rPr>
                        <a:t>电阻不平衡</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zh-CN" sz="2800" kern="100" dirty="0">
                          <a:effectLst/>
                        </a:rPr>
                        <a:t>电阻线对间阻值不平衡或线对与</a:t>
                      </a:r>
                      <a:r>
                        <a:rPr lang="zh-CN" sz="3600" kern="100" dirty="0">
                          <a:effectLst/>
                        </a:rPr>
                        <a:t>线对</a:t>
                      </a:r>
                      <a:r>
                        <a:rPr lang="zh-CN" sz="2800" kern="100" dirty="0">
                          <a:effectLst/>
                        </a:rPr>
                        <a:t>间阻值不平衡</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1289557364"/>
                  </a:ext>
                </a:extLst>
              </a:tr>
              <a:tr h="0">
                <a:tc>
                  <a:txBody>
                    <a:bodyPr/>
                    <a:lstStyle/>
                    <a:p>
                      <a:pPr algn="just">
                        <a:buNone/>
                      </a:pPr>
                      <a:r>
                        <a:rPr lang="zh-CN" sz="2800" kern="100">
                          <a:effectLst/>
                        </a:rPr>
                        <a:t>传输不平衡</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tc>
                  <a:txBody>
                    <a:bodyPr/>
                    <a:lstStyle/>
                    <a:p>
                      <a:pPr algn="just">
                        <a:buNone/>
                      </a:pPr>
                      <a:r>
                        <a:rPr lang="en-US" sz="2800" kern="100" dirty="0">
                          <a:effectLst/>
                        </a:rPr>
                        <a:t>TCL</a:t>
                      </a:r>
                      <a:r>
                        <a:rPr lang="zh-CN" sz="2800" kern="100" dirty="0">
                          <a:effectLst/>
                        </a:rPr>
                        <a:t>和</a:t>
                      </a:r>
                      <a:r>
                        <a:rPr lang="en-US" sz="2800" kern="100" dirty="0">
                          <a:effectLst/>
                        </a:rPr>
                        <a:t>ELTCTL</a:t>
                      </a:r>
                      <a:r>
                        <a:rPr lang="zh-CN" sz="2800" kern="100" dirty="0">
                          <a:effectLst/>
                        </a:rPr>
                        <a:t>抗外部干扰能力不达标</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9525" marR="9525" marT="9525" marB="9525" anchor="ctr"/>
                </a:tc>
                <a:extLst>
                  <a:ext uri="{0D108BD9-81ED-4DB2-BD59-A6C34878D82A}">
                    <a16:rowId xmlns:a16="http://schemas.microsoft.com/office/drawing/2014/main" val="2990220886"/>
                  </a:ext>
                </a:extLst>
              </a:tr>
            </a:tbl>
          </a:graphicData>
        </a:graphic>
      </p:graphicFrame>
    </p:spTree>
    <p:extLst>
      <p:ext uri="{BB962C8B-B14F-4D97-AF65-F5344CB8AC3E}">
        <p14:creationId xmlns:p14="http://schemas.microsoft.com/office/powerpoint/2010/main" val="1051584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7D5889-F038-28D0-C300-65E5876A5E4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1CBB2B5-8990-DCEE-41A4-401991D1A146}"/>
              </a:ext>
            </a:extLst>
          </p:cNvPr>
          <p:cNvSpPr>
            <a:spLocks noGrp="1"/>
          </p:cNvSpPr>
          <p:nvPr>
            <p:ph idx="1"/>
          </p:nvPr>
        </p:nvSpPr>
        <p:spPr/>
        <p:txBody>
          <a:bodyPr/>
          <a:lstStyle/>
          <a:p>
            <a:pPr marL="0" indent="0">
              <a:buNone/>
            </a:pPr>
            <a:r>
              <a:rPr lang="en-US" altLang="zh-CN" dirty="0"/>
              <a:t>4.</a:t>
            </a:r>
            <a:r>
              <a:rPr lang="zh-CN" altLang="en-US" dirty="0"/>
              <a:t>修复故障链路</a:t>
            </a:r>
            <a:endParaRPr lang="en-US" altLang="zh-CN" dirty="0"/>
          </a:p>
          <a:p>
            <a:pPr marL="0" indent="0">
              <a:buNone/>
            </a:pPr>
            <a:r>
              <a:rPr lang="zh-CN" altLang="en-US" dirty="0"/>
              <a:t>对于电阻不平衡故障，原因可能为压接不到位或者电阻特性不稳定。尝试再次压接模块或水晶头，测试平衡是否改善，如未改善，需要分段测试排除有问题链路节点。</a:t>
            </a:r>
            <a:endParaRPr lang="en-US" altLang="zh-CN" dirty="0"/>
          </a:p>
          <a:p>
            <a:pPr marL="0" indent="0">
              <a:buNone/>
            </a:pPr>
            <a:endParaRPr lang="zh-CN" altLang="en-US" dirty="0"/>
          </a:p>
          <a:p>
            <a:pPr marL="0" indent="0">
              <a:buNone/>
            </a:pPr>
            <a:r>
              <a:rPr lang="zh-CN" altLang="en-US" dirty="0"/>
              <a:t>对于传输不平衡故障，原因可能为线缆对地阻抗的不均衡，这很难通过现场修复，一般通过更换高稳定性的线缆来改善传输平衡性。</a:t>
            </a:r>
          </a:p>
          <a:p>
            <a:pPr marL="0" indent="0">
              <a:buNone/>
            </a:pPr>
            <a:endParaRPr lang="zh-CN" altLang="en-US" dirty="0"/>
          </a:p>
        </p:txBody>
      </p:sp>
    </p:spTree>
    <p:extLst>
      <p:ext uri="{BB962C8B-B14F-4D97-AF65-F5344CB8AC3E}">
        <p14:creationId xmlns:p14="http://schemas.microsoft.com/office/powerpoint/2010/main" val="1790262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A224878-C13A-40F4-AE81-80A17F13DE3E}"/>
              </a:ext>
            </a:extLst>
          </p:cNvPr>
          <p:cNvSpPr txBox="1"/>
          <p:nvPr/>
        </p:nvSpPr>
        <p:spPr>
          <a:xfrm>
            <a:off x="1955833" y="3044279"/>
            <a:ext cx="8022210" cy="1877437"/>
          </a:xfrm>
          <a:prstGeom prst="rect">
            <a:avLst/>
          </a:prstGeom>
          <a:noFill/>
        </p:spPr>
        <p:txBody>
          <a:bodyPr wrap="squar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谢谢</a:t>
            </a:r>
            <a:endPar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a:p>
            <a:pPr algn="ctr"/>
            <a:endPar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a:p>
            <a:pPr algn="ctr"/>
            <a:r>
              <a:rPr lang="zh-CN" altLang="en-US" sz="2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欢迎提宝贵建议：</a:t>
            </a:r>
            <a:r>
              <a:rPr lang="en-US" altLang="zh-CN" sz="2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pankaien@163.com</a:t>
            </a:r>
          </a:p>
        </p:txBody>
      </p:sp>
    </p:spTree>
    <p:extLst>
      <p:ext uri="{BB962C8B-B14F-4D97-AF65-F5344CB8AC3E}">
        <p14:creationId xmlns:p14="http://schemas.microsoft.com/office/powerpoint/2010/main" val="2095402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3.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4.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5.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6.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7.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8.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9.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10.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11.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12.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1268</TotalTime>
  <Words>2083</Words>
  <Application>Microsoft Office PowerPoint</Application>
  <PresentationFormat>宽屏</PresentationFormat>
  <Paragraphs>183</Paragraphs>
  <Slides>42</Slides>
  <Notes>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42</vt:i4>
      </vt:variant>
    </vt:vector>
  </HeadingPairs>
  <TitlesOfParts>
    <vt:vector size="49" baseType="lpstr">
      <vt:lpstr>等线</vt:lpstr>
      <vt:lpstr>等线 Light</vt:lpstr>
      <vt:lpstr>宋体</vt:lpstr>
      <vt:lpstr>微软雅黑</vt:lpstr>
      <vt:lpstr>Arial</vt:lpstr>
      <vt:lpstr>Segoe UI</vt:lpstr>
      <vt:lpstr>Office 主题​​</vt:lpstr>
      <vt:lpstr>PowerPoint 演示文稿</vt:lpstr>
      <vt:lpstr>思路和方法</vt:lpstr>
      <vt:lpstr>一、常见的故障问题</vt:lpstr>
      <vt:lpstr>1.接线图故障原因</vt:lpstr>
      <vt:lpstr>2.长度故障原因</vt:lpstr>
      <vt:lpstr>3.衰减/插入损耗故障原因</vt:lpstr>
      <vt:lpstr>4.NEXT 近端串音故障原因</vt:lpstr>
      <vt:lpstr>5.PSNEXT 近端串音功率和故障原因</vt:lpstr>
      <vt:lpstr>6.Return Loss 回波损耗故障原因</vt:lpstr>
      <vt:lpstr>7.Propagation Delay 传输时延故障原因</vt:lpstr>
      <vt:lpstr>8.Delay Skew 时延偏离故障原因</vt:lpstr>
      <vt:lpstr>9.ACR -N衰减近端串音比故障原因</vt:lpstr>
      <vt:lpstr>10.ACR-F衰减远端串音比故障原因</vt:lpstr>
      <vt:lpstr>11.PS ACR-N衰减近端串音比功率和故障原因</vt:lpstr>
      <vt:lpstr>12.PS ACR-F衰减远端串音比功率和故障原因</vt:lpstr>
      <vt:lpstr>13.DC电阻不平衡故障原因</vt:lpstr>
      <vt:lpstr>14.传输不平衡TCL和ELTCTL故障原因</vt:lpstr>
      <vt:lpstr>3.2相关设备和附件</vt:lpstr>
      <vt:lpstr>PowerPoint 演示文稿</vt:lpstr>
      <vt:lpstr>注意事项:</vt:lpstr>
      <vt:lpstr>【操作要领】</vt:lpstr>
      <vt:lpstr>PowerPoint 演示文稿</vt:lpstr>
      <vt:lpstr>PowerPoint 演示文稿</vt:lpstr>
      <vt:lpstr>操作要领</vt:lpstr>
      <vt:lpstr>PowerPoint 演示文稿</vt:lpstr>
      <vt:lpstr>操作要领</vt:lpstr>
      <vt:lpstr>PowerPoint 演示文稿</vt:lpstr>
      <vt:lpstr>PowerPoint 演示文稿</vt:lpstr>
      <vt:lpstr>操作要领</vt:lpstr>
      <vt:lpstr>PowerPoint 演示文稿</vt:lpstr>
      <vt:lpstr>PowerPoint 演示文稿</vt:lpstr>
      <vt:lpstr>PowerPoint 演示文稿</vt:lpstr>
      <vt:lpstr>PowerPoint 演示文稿</vt:lpstr>
      <vt:lpstr>操作要领</vt:lpstr>
      <vt:lpstr>PowerPoint 演示文稿</vt:lpstr>
      <vt:lpstr>PowerPoint 演示文稿</vt:lpstr>
      <vt:lpstr>PowerPoint 演示文稿</vt:lpstr>
      <vt:lpstr>PowerPoint 演示文稿</vt:lpstr>
      <vt:lpstr>操作要领</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Pan Ken</dc:creator>
  <cp:lastModifiedBy>Ken Pan</cp:lastModifiedBy>
  <cp:revision>61</cp:revision>
  <dcterms:created xsi:type="dcterms:W3CDTF">2022-05-04T05:23:50Z</dcterms:created>
  <dcterms:modified xsi:type="dcterms:W3CDTF">2025-04-10T06:29:14Z</dcterms:modified>
</cp:coreProperties>
</file>