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32" r:id="rId2"/>
    <p:sldId id="837" r:id="rId3"/>
    <p:sldId id="838" r:id="rId4"/>
    <p:sldId id="839" r:id="rId5"/>
    <p:sldId id="840" r:id="rId6"/>
    <p:sldId id="841" r:id="rId7"/>
    <p:sldId id="842" r:id="rId8"/>
    <p:sldId id="843" r:id="rId9"/>
    <p:sldId id="844" r:id="rId10"/>
    <p:sldId id="845" r:id="rId11"/>
    <p:sldId id="846" r:id="rId12"/>
    <p:sldId id="847" r:id="rId13"/>
    <p:sldId id="848" r:id="rId14"/>
    <p:sldId id="828" r:id="rId15"/>
    <p:sldId id="849" r:id="rId16"/>
    <p:sldId id="850" r:id="rId17"/>
    <p:sldId id="851" r:id="rId18"/>
    <p:sldId id="852" r:id="rId19"/>
    <p:sldId id="853" r:id="rId20"/>
    <p:sldId id="854" r:id="rId21"/>
    <p:sldId id="855" r:id="rId22"/>
    <p:sldId id="857" r:id="rId23"/>
    <p:sldId id="858" r:id="rId24"/>
    <p:sldId id="859" r:id="rId25"/>
    <p:sldId id="860" r:id="rId26"/>
    <p:sldId id="861" r:id="rId27"/>
    <p:sldId id="862" r:id="rId28"/>
    <p:sldId id="863" r:id="rId29"/>
    <p:sldId id="864" r:id="rId30"/>
    <p:sldId id="865" r:id="rId31"/>
    <p:sldId id="866" r:id="rId32"/>
    <p:sldId id="856" r:id="rId33"/>
    <p:sldId id="867" r:id="rId34"/>
    <p:sldId id="868" r:id="rId35"/>
    <p:sldId id="869" r:id="rId36"/>
    <p:sldId id="325" r:id="rId3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77186" autoAdjust="0"/>
  </p:normalViewPr>
  <p:slideViewPr>
    <p:cSldViewPr snapToGrid="0">
      <p:cViewPr varScale="1">
        <p:scale>
          <a:sx n="63" d="100"/>
          <a:sy n="63" d="100"/>
        </p:scale>
        <p:origin x="14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400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49EC0D-5937-4F4A-B8B5-D8BDAD9D188A}" type="datetimeFigureOut">
              <a:rPr lang="zh-CN" altLang="en-US" smtClean="0"/>
              <a:t>2025/4/10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9281D-2F4D-4B9B-81C3-B8B5F02F29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525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52050-A8AC-41F4-B773-D1FC9AF48D6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1024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永久链路是信息模块到楼层配线设备之间的传输线路，包含水平线缆、模块和可选的</a:t>
            </a:r>
            <a:r>
              <a:rPr lang="en-US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CP</a:t>
            </a: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点（固定转接点），但不包含两端跳线，如图</a:t>
            </a:r>
            <a:r>
              <a:rPr lang="en-US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1.7.1</a:t>
            </a: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。</a:t>
            </a:r>
            <a:endParaRPr lang="zh-CN" altLang="zh-CN" sz="1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9281D-2F4D-4B9B-81C3-B8B5F02F292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7850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通道链路是包含两端用户跳线，以及信息模块到楼层水平线缆配线设备之间的传输线路，如图</a:t>
            </a:r>
            <a:r>
              <a:rPr lang="en-US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1.7.2</a:t>
            </a: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。</a:t>
            </a:r>
            <a:endParaRPr lang="zh-CN" altLang="zh-CN" sz="1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9281D-2F4D-4B9B-81C3-B8B5F02F292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234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MPTL(Modular Plug Terminated Links)</a:t>
            </a: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链路是</a:t>
            </a:r>
            <a:r>
              <a:rPr lang="en-US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RJ45</a:t>
            </a: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水晶头端接到楼层配线设备的传输线路，又称模块化插头端接链路。如图</a:t>
            </a:r>
            <a:r>
              <a:rPr lang="en-US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1.7.3</a:t>
            </a:r>
            <a:r>
              <a:rPr lang="zh-CN" altLang="zh-CN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Segoe UI" panose="020B0502040204020203" pitchFamily="34" charset="0"/>
              </a:rPr>
              <a:t>。</a:t>
            </a:r>
            <a:endParaRPr lang="zh-CN" altLang="zh-CN" sz="1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9281D-2F4D-4B9B-81C3-B8B5F02F292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558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52050-A8AC-41F4-B773-D1FC9AF48D6D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239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435030-2ADB-49C6-B61C-389D84811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30A4E6A-10EA-4AE0-BE82-15C9BE3B91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5CBF2C-25D4-4992-916C-124F02FD2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84B582-A10B-4299-8785-5606BCD31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DD1D4B-9B99-43C1-936A-0E9185495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8011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74417B-C00A-447B-A7E4-FBD189501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F1A497-B063-4A51-BC44-192B3B171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F168D2-8B7F-4AB0-B31E-AAC6636F1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BF41AB-113C-499A-9C23-F3E3F158C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6C3E05-C8D5-4638-90AA-A646620B3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173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54D976-0809-4584-AB54-AEA8ED23C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E90F69D-403C-49A6-8AA2-9AE977105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D0605D-39C3-4DAC-BCDA-349C4DF47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07FAD05-B580-4D45-8981-96C83ECEC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EF42B0-39B7-46A0-AA0A-325C1742C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192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FA5E70-79AC-48C2-A5A7-3C3D50CF4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DD6EDF-AE7B-4BF8-916E-870F9108A3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E1BB3F4-9A27-4BF9-9B65-69CB5B5BB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59D0094-FD2B-441C-A3DD-2B1659A88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A146DF5-6F24-4AA7-8689-6D13433B3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23281E-4EFA-4C1A-9CEF-BE59E5004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800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1D879B-3A33-4766-81F9-403EC694C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1525506-CAEE-4C80-BA0E-45AF3CF15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CF72F31-9BB7-463E-AA8E-8726E9549F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BE755D2-FFD2-499F-9C16-2FF34AF87D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8E1A2E5-1B55-46B4-B422-3E9631BCF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93B1A88-9533-4634-907C-50EA757A3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CD5CEEC-1204-441B-8C7C-453148AD4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FF88CB0-D618-4FB2-9720-BE551D83C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522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80235E-BA98-41A3-9D73-86849307D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94BE247-0304-4CBF-B980-85FDCFDDA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5A3AF9C-8C7F-4A97-9591-DC9443048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1E48DC1-3C7C-4B40-8406-72377443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546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8F9FBB7-4605-48D2-B3DD-6B86C6B49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4D7CF96-CC67-4A72-8C7F-E2F7DB3AA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6443CA-BAC7-4955-A1AF-335C9659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916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C9AE39-A304-4050-A854-2B550E00E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6AC512-7180-4C40-B0AD-26CCCB419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5668C2-4FA7-4DE1-999A-9C33D0BF6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5056ADB-74C0-4BD6-919F-C39ADA623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48C3B51-A766-4B81-B7A9-88847054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3514935-81F5-4028-B74B-C225FD0A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097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A6A505-4361-4664-8A91-7B7AC5EB8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498C40E-2B6C-408B-A198-113EFC2CB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C626745-6713-46FC-BB49-745954D4C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61D8CE8-137C-41AE-9E83-B58D6645C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3C8C68E-9934-4BB4-B249-71A0728CD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9FA9C0-BFA9-413A-A616-4937B4496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94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A09598-6863-4138-AC80-749BB8492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A65C241-BF91-49B5-9DDB-39348DA96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309B57-7960-4930-810B-9876D72F9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1486BD0-63D4-40F3-9B48-68BC62DFB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00061F2-FEA2-4EFF-8525-7721165A9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270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B3B6C35-F8AF-4B2F-8642-D2BCE060A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F6179A8-0716-4A7E-9084-00BD1AC912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FCC7E41-4E12-4D6E-9D52-C7CFDA524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09D880-3EA6-4081-B12B-5744214DE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EEC62B-D9D6-468C-863D-EDCB52F94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802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629FB4-6B33-4A4C-B4E4-4CD115646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8BC5-6867-479C-BF5B-03208C4C5277}" type="datetimeFigureOut">
              <a:rPr lang="zh-CN" altLang="en-US" smtClean="0"/>
              <a:t>2025/4/10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742242-CDFE-407B-91AB-D578A2461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BBD3A0-F76C-4A9E-B820-AC54FCA21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55C41-0F9D-4697-9AE9-E9B3A6ABBF3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6167904-80B7-4095-BEA9-B62533365C80}"/>
              </a:ext>
            </a:extLst>
          </p:cNvPr>
          <p:cNvSpPr/>
          <p:nvPr userDrawn="1"/>
        </p:nvSpPr>
        <p:spPr>
          <a:xfrm>
            <a:off x="3439236" y="1692323"/>
            <a:ext cx="5486400" cy="1023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85925BB-B72D-48B4-8AD8-519F50DDB1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86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16006E7E-4FF3-4B5E-B1E0-43102EB1DE4E}"/>
              </a:ext>
            </a:extLst>
          </p:cNvPr>
          <p:cNvGrpSpPr/>
          <p:nvPr userDrawn="1"/>
        </p:nvGrpSpPr>
        <p:grpSpPr>
          <a:xfrm>
            <a:off x="54344" y="-423589"/>
            <a:ext cx="2167213" cy="316005"/>
            <a:chOff x="5950324" y="554721"/>
            <a:chExt cx="2167213" cy="316005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2F2CCC9A-1B0E-4D42-A475-F3145F2F3946}"/>
                </a:ext>
              </a:extLst>
            </p:cNvPr>
            <p:cNvSpPr/>
            <p:nvPr userDrawn="1"/>
          </p:nvSpPr>
          <p:spPr>
            <a:xfrm>
              <a:off x="5950324" y="554721"/>
              <a:ext cx="316005" cy="316005"/>
            </a:xfrm>
            <a:prstGeom prst="ellipse">
              <a:avLst/>
            </a:prstGeom>
            <a:solidFill>
              <a:srgbClr val="057F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82B58F82-DBC4-4237-AD7E-C59A1FEE8B21}"/>
                </a:ext>
              </a:extLst>
            </p:cNvPr>
            <p:cNvSpPr/>
            <p:nvPr userDrawn="1"/>
          </p:nvSpPr>
          <p:spPr>
            <a:xfrm>
              <a:off x="6413126" y="554721"/>
              <a:ext cx="316005" cy="316005"/>
            </a:xfrm>
            <a:prstGeom prst="ellipse">
              <a:avLst/>
            </a:prstGeom>
            <a:solidFill>
              <a:srgbClr val="3F4D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DC564AAB-6B12-40B8-93D3-82F9F7E56C29}"/>
                </a:ext>
              </a:extLst>
            </p:cNvPr>
            <p:cNvSpPr/>
            <p:nvPr userDrawn="1"/>
          </p:nvSpPr>
          <p:spPr>
            <a:xfrm>
              <a:off x="6875928" y="554721"/>
              <a:ext cx="316005" cy="316005"/>
            </a:xfrm>
            <a:prstGeom prst="ellipse">
              <a:avLst/>
            </a:prstGeom>
            <a:solidFill>
              <a:srgbClr val="E55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DA9BC3CD-236C-4156-9E3D-CE42D018F5A3}"/>
                </a:ext>
              </a:extLst>
            </p:cNvPr>
            <p:cNvSpPr/>
            <p:nvPr userDrawn="1"/>
          </p:nvSpPr>
          <p:spPr>
            <a:xfrm>
              <a:off x="7338730" y="554721"/>
              <a:ext cx="316005" cy="316005"/>
            </a:xfrm>
            <a:prstGeom prst="ellipse">
              <a:avLst/>
            </a:prstGeom>
            <a:solidFill>
              <a:srgbClr val="FFC7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66E7492C-0317-4E5C-95C6-FEB5C8AB8862}"/>
                </a:ext>
              </a:extLst>
            </p:cNvPr>
            <p:cNvSpPr/>
            <p:nvPr userDrawn="1"/>
          </p:nvSpPr>
          <p:spPr>
            <a:xfrm>
              <a:off x="7801532" y="554721"/>
              <a:ext cx="316005" cy="316005"/>
            </a:xfrm>
            <a:prstGeom prst="ellipse">
              <a:avLst/>
            </a:prstGeom>
            <a:solidFill>
              <a:srgbClr val="8883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8936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BDE9514-CA53-47D5-B120-70B0EC6A8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6E23181-FC56-447A-A6DC-E1EA1545C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17EFB5-21BF-44B0-A3A6-53E7E0A30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7A0D0-287E-4F82-84B5-8B00B9C59F02}" type="datetimeFigureOut">
              <a:rPr lang="zh-CN" altLang="en-US" smtClean="0"/>
              <a:t>2025/4/10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A21B92-70CD-46D1-A751-5A2108E193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DBFC98-9110-48D1-8B56-C34F2EB89C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281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A224878-C13A-40F4-AE81-80A17F13DE3E}"/>
              </a:ext>
            </a:extLst>
          </p:cNvPr>
          <p:cNvSpPr txBox="1"/>
          <p:nvPr/>
        </p:nvSpPr>
        <p:spPr>
          <a:xfrm>
            <a:off x="1287261" y="2219696"/>
            <a:ext cx="97743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/>
              <a:t>EST-100</a:t>
            </a:r>
            <a:r>
              <a:rPr lang="zh-CN" altLang="en-US" sz="6000" b="1" dirty="0"/>
              <a:t>配套实验课件</a:t>
            </a:r>
            <a:endParaRPr lang="en-US" altLang="zh-CN" sz="6000" b="1" dirty="0"/>
          </a:p>
          <a:p>
            <a:pPr algn="ctr"/>
            <a:endParaRPr lang="en-US" altLang="zh-C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E12C82B-20CD-B0E7-34A2-CF688ED9CE44}"/>
              </a:ext>
            </a:extLst>
          </p:cNvPr>
          <p:cNvSpPr txBox="1"/>
          <p:nvPr/>
        </p:nvSpPr>
        <p:spPr>
          <a:xfrm>
            <a:off x="3126418" y="3716774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实验二 铜缆认证测试</a:t>
            </a:r>
          </a:p>
        </p:txBody>
      </p:sp>
    </p:spTree>
    <p:extLst>
      <p:ext uri="{BB962C8B-B14F-4D97-AF65-F5344CB8AC3E}">
        <p14:creationId xmlns:p14="http://schemas.microsoft.com/office/powerpoint/2010/main" val="107303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C465B1-2530-A5BC-070C-0055969CA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思路和方法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9C4B29-CF32-3853-68E8-51B632419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进行铜缆布线认证测试前，要查看环境，确定每层楼的布线链路点位，首先判断链路类型，选择测试模型，再确定链路类型和屏蔽方式；其次设置测试仪，连接测试链路，执行测试，生成报告。</a:t>
            </a:r>
          </a:p>
        </p:txBody>
      </p:sp>
    </p:spTree>
    <p:extLst>
      <p:ext uri="{BB962C8B-B14F-4D97-AF65-F5344CB8AC3E}">
        <p14:creationId xmlns:p14="http://schemas.microsoft.com/office/powerpoint/2010/main" val="3832703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D08C81-A482-9421-3306-CC94EC79E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确定线缆链路类型和测试模型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B56907-2554-931D-B714-3E6401534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确定链路类型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C5524AA-8E5C-3697-51D4-2BE471889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647" y="2845609"/>
            <a:ext cx="10393226" cy="2530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7282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06E321-BF7F-2570-EA85-9198883D0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DBEECC-ABFF-467D-88FD-A8E36A0A8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7A1B52F-CEED-AFBD-E96F-AFEEF110B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71" y="2746375"/>
            <a:ext cx="11703788" cy="1971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0074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C9E240-1A06-EDE3-B74F-BF7258980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4909304-5F96-B6E2-B17C-D42FFB0A6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A663846-414A-B831-5ED0-42CC42C93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82" y="2126457"/>
            <a:ext cx="10949703" cy="3932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7377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D19363-4CF9-19B9-1939-098C34E9F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确定链路测试模型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48BD2F-6B49-F1E0-C676-05BF237A0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何时采用永久链路测试模型</a:t>
            </a:r>
            <a:r>
              <a:rPr lang="en-US" altLang="zh-CN" dirty="0"/>
              <a:t>?</a:t>
            </a:r>
            <a:endParaRPr lang="zh-CN" altLang="en-US" dirty="0"/>
          </a:p>
          <a:p>
            <a:r>
              <a:rPr lang="zh-CN" altLang="en-US" dirty="0"/>
              <a:t>何时采用通道链路测试模型</a:t>
            </a:r>
            <a:r>
              <a:rPr lang="en-US" altLang="zh-CN" dirty="0"/>
              <a:t>?</a:t>
            </a:r>
            <a:endParaRPr lang="zh-CN" altLang="en-US" dirty="0"/>
          </a:p>
          <a:p>
            <a:r>
              <a:rPr lang="zh-CN" altLang="en-US" dirty="0"/>
              <a:t>何时采用</a:t>
            </a:r>
            <a:r>
              <a:rPr lang="en-US" altLang="zh-CN" dirty="0"/>
              <a:t>MPTL</a:t>
            </a:r>
            <a:r>
              <a:rPr lang="zh-CN" altLang="en-US" dirty="0"/>
              <a:t>链路测试模型</a:t>
            </a:r>
            <a:r>
              <a:rPr lang="en-US" altLang="zh-CN" dirty="0"/>
              <a:t>?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2520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9E9CDE-F2FA-CA6C-F1B9-3FC73495E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判断线缆类型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C25ECF-0763-DDD9-8558-52FED2F52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EA6654A-6A60-862E-1FBA-6502FA729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87" y="1711326"/>
            <a:ext cx="4906963" cy="240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2102FE4-114A-EC8A-F4D5-D329EA34E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556" y="1751521"/>
            <a:ext cx="2037588" cy="2037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9" name="Picture 3">
            <a:extLst>
              <a:ext uri="{FF2B5EF4-FFF2-40B4-BE49-F238E27FC236}">
                <a16:creationId xmlns:a16="http://schemas.microsoft.com/office/drawing/2014/main" id="{10B9A2F4-5D30-027F-E456-3A36CB782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219" y="4440555"/>
            <a:ext cx="320833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F486A85-11CE-FACC-F408-923D8A0E60BA}"/>
              </a:ext>
            </a:extLst>
          </p:cNvPr>
          <p:cNvSpPr txBox="1"/>
          <p:nvPr/>
        </p:nvSpPr>
        <p:spPr>
          <a:xfrm>
            <a:off x="2682240" y="4180396"/>
            <a:ext cx="15118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线缆喷码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23F7E17-40A0-AF94-6971-D08A9B97A65D}"/>
              </a:ext>
            </a:extLst>
          </p:cNvPr>
          <p:cNvSpPr txBox="1"/>
          <p:nvPr/>
        </p:nvSpPr>
        <p:spPr>
          <a:xfrm>
            <a:off x="8305800" y="3934897"/>
            <a:ext cx="1736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十字骨架设计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5C0B52C-0EF9-E2C7-A7B6-5FD52AE29DFD}"/>
              </a:ext>
            </a:extLst>
          </p:cNvPr>
          <p:cNvSpPr txBox="1"/>
          <p:nvPr/>
        </p:nvSpPr>
        <p:spPr>
          <a:xfrm>
            <a:off x="5558727" y="6419770"/>
            <a:ext cx="1683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双绞线的结构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8593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60E6BD-F740-985F-D104-046E0F755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识别链路的屏蔽方式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727687-5271-88B2-24CC-00D747F54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862048D-B888-6799-443D-F9F3AD825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770" y="1851025"/>
            <a:ext cx="6372460" cy="4496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85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44E989-B597-DBF4-C412-955DBFC72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连接测试仪和被测链路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39A54A-82E9-8378-D243-BD2B67505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6" name="Picture 2" descr="永久链路">
            <a:extLst>
              <a:ext uri="{FF2B5EF4-FFF2-40B4-BE49-F238E27FC236}">
                <a16:creationId xmlns:a16="http://schemas.microsoft.com/office/drawing/2014/main" id="{D6E09E3D-05D0-58D9-2F97-D98D819EE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181" y="1501113"/>
            <a:ext cx="7005637" cy="499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584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B2A266-FCD4-98D5-AC28-7885276C9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94FC97-7F72-D36D-32A6-81BF7DF4C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7" name="Picture 3" descr="通道链路">
            <a:extLst>
              <a:ext uri="{FF2B5EF4-FFF2-40B4-BE49-F238E27FC236}">
                <a16:creationId xmlns:a16="http://schemas.microsoft.com/office/drawing/2014/main" id="{046886C9-8FA6-1F48-E2F6-4A4432B8C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181" y="1501113"/>
            <a:ext cx="7266100" cy="499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7459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2B1A75-7DEA-954A-994D-53DCBAD4B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0D5C34-76B6-8B58-1894-A1D3B7A91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170" name="Picture 2" descr="MPTL">
            <a:extLst>
              <a:ext uri="{FF2B5EF4-FFF2-40B4-BE49-F238E27FC236}">
                <a16:creationId xmlns:a16="http://schemas.microsoft.com/office/drawing/2014/main" id="{85CB3830-92AF-2118-57C1-AB68AF4B7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719" y="1501113"/>
            <a:ext cx="7336708" cy="5883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518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4F1881-8976-7C35-7A03-9528DB6F1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选定标准进行测试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3361AB-8772-B542-1FC7-44CC4D2FC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按照不同链路模型，选择测试标准，进行线缆测试，测试建筑物布线系统内的每一条双绞线链路，每测试完一条链路，命名并存储测试结果，直至所有链路测试完毕。</a:t>
            </a:r>
          </a:p>
        </p:txBody>
      </p:sp>
    </p:spTree>
    <p:extLst>
      <p:ext uri="{BB962C8B-B14F-4D97-AF65-F5344CB8AC3E}">
        <p14:creationId xmlns:p14="http://schemas.microsoft.com/office/powerpoint/2010/main" val="3561392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6F3D2B-0741-7A39-5F49-2E0069CD3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2.2</a:t>
            </a:r>
            <a:r>
              <a:rPr lang="zh-CN" altLang="en-US" dirty="0"/>
              <a:t>相关设备和附件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0ABA58-E5B3-E548-6677-6C83E2ED5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77512" cy="4351338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（</a:t>
            </a:r>
            <a:r>
              <a:rPr lang="en-US" altLang="zh-CN" sz="2000" dirty="0"/>
              <a:t>1</a:t>
            </a:r>
            <a:r>
              <a:rPr lang="zh-CN" altLang="en-US" sz="2000" dirty="0"/>
              <a:t>）福禄克网络 </a:t>
            </a:r>
            <a:r>
              <a:rPr lang="en-US" altLang="zh-CN" sz="2000" dirty="0"/>
              <a:t>DSX2-5000</a:t>
            </a:r>
            <a:r>
              <a:rPr lang="zh-CN" altLang="en-US" sz="2000" dirty="0"/>
              <a:t>线缆认证测试仪 </a:t>
            </a:r>
            <a:r>
              <a:rPr lang="en-US" altLang="zh-CN" sz="2000" dirty="0"/>
              <a:t>x 1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2</a:t>
            </a:r>
            <a:r>
              <a:rPr lang="zh-CN" altLang="en-US" sz="2000" dirty="0"/>
              <a:t>）永久链路适配器 </a:t>
            </a:r>
            <a:r>
              <a:rPr lang="en-US" altLang="zh-CN" sz="2000" dirty="0"/>
              <a:t>x 2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3</a:t>
            </a:r>
            <a:r>
              <a:rPr lang="zh-CN" altLang="en-US" sz="2000" dirty="0"/>
              <a:t>）通道链路适配器 </a:t>
            </a:r>
            <a:r>
              <a:rPr lang="en-US" altLang="zh-CN" sz="2000" dirty="0"/>
              <a:t>x 2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4</a:t>
            </a:r>
            <a:r>
              <a:rPr lang="zh-CN" altLang="en-US" sz="2000" dirty="0"/>
              <a:t>）</a:t>
            </a:r>
            <a:r>
              <a:rPr lang="en-US" altLang="zh-CN" sz="2000" dirty="0"/>
              <a:t>5E</a:t>
            </a:r>
            <a:r>
              <a:rPr lang="zh-CN" altLang="en-US" sz="2000" dirty="0"/>
              <a:t>类跳线链路适配器</a:t>
            </a:r>
            <a:r>
              <a:rPr lang="en-US" altLang="zh-CN" sz="2000" dirty="0"/>
              <a:t>x 2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5</a:t>
            </a:r>
            <a:r>
              <a:rPr lang="zh-CN" altLang="en-US" sz="2000" dirty="0"/>
              <a:t>）</a:t>
            </a:r>
            <a:r>
              <a:rPr lang="en-US" altLang="zh-CN" sz="2000" dirty="0"/>
              <a:t>6</a:t>
            </a:r>
            <a:r>
              <a:rPr lang="zh-CN" altLang="en-US" sz="2000" dirty="0"/>
              <a:t>类跳线链路适配器</a:t>
            </a:r>
            <a:r>
              <a:rPr lang="en-US" altLang="zh-CN" sz="2000" dirty="0"/>
              <a:t>x 2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6</a:t>
            </a:r>
            <a:r>
              <a:rPr lang="zh-CN" altLang="en-US" sz="2000" dirty="0"/>
              <a:t>）</a:t>
            </a:r>
            <a:r>
              <a:rPr lang="en-US" altLang="zh-CN" sz="2000" dirty="0"/>
              <a:t>6A</a:t>
            </a:r>
            <a:r>
              <a:rPr lang="zh-CN" altLang="en-US" sz="2000" dirty="0"/>
              <a:t>类跳线链路适配器</a:t>
            </a:r>
            <a:r>
              <a:rPr lang="en-US" altLang="zh-CN" sz="2000" dirty="0"/>
              <a:t>x 2</a:t>
            </a:r>
          </a:p>
          <a:p>
            <a:endParaRPr lang="zh-CN" altLang="en-US" sz="2000" dirty="0"/>
          </a:p>
        </p:txBody>
      </p:sp>
      <p:pic>
        <p:nvPicPr>
          <p:cNvPr id="8194" name="Picture 2" descr="主机附件图">
            <a:extLst>
              <a:ext uri="{FF2B5EF4-FFF2-40B4-BE49-F238E27FC236}">
                <a16:creationId xmlns:a16="http://schemas.microsoft.com/office/drawing/2014/main" id="{92D30D82-FD80-04F3-A5F4-3C8F0D76D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423" y="1027906"/>
            <a:ext cx="6322096" cy="5055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224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9795C-8663-39A1-881F-9499C5971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26">
            <a:extLst>
              <a:ext uri="{FF2B5EF4-FFF2-40B4-BE49-F238E27FC236}">
                <a16:creationId xmlns:a16="http://schemas.microsoft.com/office/drawing/2014/main" id="{45C7D13C-9462-E8E6-221F-E695380375F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044281" y="2288135"/>
            <a:ext cx="3343489" cy="2281733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anchor="ctr"/>
          <a:lstStyle/>
          <a:p>
            <a:pPr algn="ctr">
              <a:defRPr/>
            </a:pPr>
            <a:endParaRPr lang="zh-CN" altLang="en-US" sz="373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6">
            <a:extLst>
              <a:ext uri="{FF2B5EF4-FFF2-40B4-BE49-F238E27FC236}">
                <a16:creationId xmlns:a16="http://schemas.microsoft.com/office/drawing/2014/main" id="{0048BAC6-0172-22B3-25A3-FAAFCD5CB3B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693480" y="2420581"/>
            <a:ext cx="545291" cy="2016840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endParaRPr lang="zh-CN" altLang="en-US" sz="413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5357FBD-86BC-012A-3D25-04698AEF2626}"/>
              </a:ext>
            </a:extLst>
          </p:cNvPr>
          <p:cNvSpPr/>
          <p:nvPr/>
        </p:nvSpPr>
        <p:spPr>
          <a:xfrm>
            <a:off x="1170432" y="2772346"/>
            <a:ext cx="7632192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任务一</a:t>
            </a:r>
            <a:endParaRPr lang="en-US" altLang="zh-CN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使用测试仪选择铜缆验收标准进行测试</a:t>
            </a:r>
          </a:p>
        </p:txBody>
      </p:sp>
    </p:spTree>
    <p:extLst>
      <p:ext uri="{BB962C8B-B14F-4D97-AF65-F5344CB8AC3E}">
        <p14:creationId xmlns:p14="http://schemas.microsoft.com/office/powerpoint/2010/main" val="210464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E4212D-AC1E-9ACD-109E-D08F0FE53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注意事项</a:t>
            </a:r>
            <a:r>
              <a:rPr lang="en-US" altLang="zh-CN" dirty="0"/>
              <a:t>: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009335-009F-DFC8-E56D-AD5C2D2EE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）如测试中有</a:t>
            </a:r>
            <a:r>
              <a:rPr lang="en-US" altLang="zh-CN" dirty="0"/>
              <a:t>PoE</a:t>
            </a:r>
            <a:r>
              <a:rPr lang="zh-CN" altLang="en-US" dirty="0"/>
              <a:t>链路或电话线链路时，请确认链路处于无源状态；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）如测试中被测链路端口或连接头有损坏，请勿强行与测试仪进行连接；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）如测试仪亏电，请充电后再使用；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）测试需要按照训练活动的测试步骤，逐步执行，对于生成的测试结果，及时存储报告，随时了解通过率百分比情况。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5</a:t>
            </a:r>
            <a:r>
              <a:rPr lang="zh-CN" altLang="en-US" dirty="0"/>
              <a:t>）测试中经常会遇到不通过的情形，可运用仪器上的线序图、长度、</a:t>
            </a:r>
            <a:r>
              <a:rPr lang="en-US" altLang="zh-CN" dirty="0"/>
              <a:t>HDTDR</a:t>
            </a:r>
            <a:r>
              <a:rPr lang="zh-CN" altLang="en-US" dirty="0"/>
              <a:t>和</a:t>
            </a:r>
            <a:r>
              <a:rPr lang="en-US" altLang="zh-CN" dirty="0"/>
              <a:t>HDTDX</a:t>
            </a:r>
            <a:r>
              <a:rPr lang="zh-CN" altLang="en-US" dirty="0"/>
              <a:t>故障定位技术，了解不通过原因和位置。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6891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D29114-5AE1-6848-256A-FE0A8DF9A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操作要领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B3A500-A816-324D-0F56-85B2EC46B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设置基准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）选择福禄克</a:t>
            </a:r>
            <a:r>
              <a:rPr lang="en-US" altLang="zh-CN" dirty="0"/>
              <a:t>DSX2-5000</a:t>
            </a:r>
            <a:r>
              <a:rPr lang="zh-CN" altLang="en-US" dirty="0"/>
              <a:t>线缆认证测试仪，包括主机、远端和适配器，图</a:t>
            </a:r>
            <a:r>
              <a:rPr lang="en-US" altLang="zh-CN" dirty="0"/>
              <a:t>1.7.11</a:t>
            </a:r>
            <a:r>
              <a:rPr lang="zh-CN" altLang="en-US" dirty="0"/>
              <a:t>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）关机状态下，将一个“</a:t>
            </a:r>
            <a:r>
              <a:rPr lang="en-US" altLang="zh-CN" dirty="0"/>
              <a:t>DSX-PLA004”</a:t>
            </a:r>
            <a:r>
              <a:rPr lang="zh-CN" altLang="en-US" dirty="0"/>
              <a:t>永久链路适配器安装于主机，一个“</a:t>
            </a:r>
            <a:r>
              <a:rPr lang="en-US" altLang="zh-CN" dirty="0"/>
              <a:t>DSX-CHA004”</a:t>
            </a:r>
            <a:r>
              <a:rPr lang="zh-CN" altLang="en-US" dirty="0"/>
              <a:t>通道链路适配器安装于远端。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）开机，进入主界面，选择工具</a:t>
            </a:r>
            <a:r>
              <a:rPr lang="en-US" altLang="zh-CN" dirty="0"/>
              <a:t>-&gt;</a:t>
            </a:r>
            <a:r>
              <a:rPr lang="zh-CN" altLang="en-US" dirty="0"/>
              <a:t>设置参照，如图</a:t>
            </a:r>
            <a:r>
              <a:rPr lang="en-US" altLang="zh-CN" dirty="0"/>
              <a:t>1.7.12</a:t>
            </a:r>
            <a:r>
              <a:rPr lang="zh-CN" altLang="en-US" dirty="0"/>
              <a:t>，按下测试，等待几秒钟，至参照设置完成。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）取下测试适配器，备用。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8372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C28F31-6B98-93E3-30DD-8B0D37F31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安装测试适配器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208764-62A3-0B7B-B46D-6613C37FD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）保持开机状态，将测试标准对应的测试适配器安装在主机、远端上。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）当选择“ </a:t>
            </a:r>
            <a:r>
              <a:rPr lang="en-US" altLang="zh-CN" dirty="0"/>
              <a:t>TIA CAT 6A PERM.LINK”</a:t>
            </a:r>
            <a:r>
              <a:rPr lang="zh-CN" altLang="en-US" dirty="0"/>
              <a:t>永久链路测试标准时，主机远端各安装一个“</a:t>
            </a:r>
            <a:r>
              <a:rPr lang="en-US" altLang="zh-CN" dirty="0"/>
              <a:t>DSX-PLA004”</a:t>
            </a:r>
            <a:r>
              <a:rPr lang="zh-CN" altLang="en-US" dirty="0"/>
              <a:t>永久链路适配器；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）当选择“ </a:t>
            </a:r>
            <a:r>
              <a:rPr lang="en-US" altLang="zh-CN" dirty="0"/>
              <a:t>TIA CAT 6A CHANNEL”</a:t>
            </a:r>
            <a:r>
              <a:rPr lang="zh-CN" altLang="en-US" dirty="0"/>
              <a:t>通道测试标准时，主机远端各安装一个“</a:t>
            </a:r>
            <a:r>
              <a:rPr lang="en-US" altLang="zh-CN" dirty="0"/>
              <a:t>DSX-CHA004”</a:t>
            </a:r>
            <a:r>
              <a:rPr lang="zh-CN" altLang="en-US" dirty="0"/>
              <a:t>通道适配器；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）当选择 “ </a:t>
            </a:r>
            <a:r>
              <a:rPr lang="en-US" altLang="zh-CN" dirty="0"/>
              <a:t>TIA CAT 6A CHANNEL+MPTL” MPTL</a:t>
            </a:r>
            <a:r>
              <a:rPr lang="zh-CN" altLang="en-US" dirty="0"/>
              <a:t>测试标准时，主机安装一个“</a:t>
            </a:r>
            <a:r>
              <a:rPr lang="en-US" altLang="zh-CN" dirty="0"/>
              <a:t>DSX-PLA004”</a:t>
            </a:r>
            <a:r>
              <a:rPr lang="zh-CN" altLang="en-US" dirty="0"/>
              <a:t>永久链路适配器，远端安装一个“</a:t>
            </a:r>
            <a:r>
              <a:rPr lang="en-US" altLang="zh-CN" dirty="0"/>
              <a:t>DSX-PC6A”</a:t>
            </a:r>
            <a:r>
              <a:rPr lang="zh-CN" altLang="en-US" dirty="0"/>
              <a:t>跳线链路适配器。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2891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FA53D5-6F2F-F79F-EF1B-AD456434F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5F14BF-6801-B507-9C44-00BC48C06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新建一个测试项目，按表</a:t>
            </a:r>
            <a:r>
              <a:rPr lang="en-US" altLang="zh-CN" dirty="0"/>
              <a:t>1.7.1</a:t>
            </a:r>
            <a:r>
              <a:rPr lang="zh-CN" altLang="en-US" dirty="0"/>
              <a:t>步骤①</a:t>
            </a:r>
            <a:r>
              <a:rPr lang="en-US" altLang="zh-CN" dirty="0"/>
              <a:t>-⑫</a:t>
            </a:r>
            <a:r>
              <a:rPr lang="zh-CN" altLang="en-US" dirty="0"/>
              <a:t>所示步骤，标准选择</a:t>
            </a:r>
            <a:r>
              <a:rPr lang="en-US" altLang="zh-CN" dirty="0"/>
              <a:t>TIA Cat 6A</a:t>
            </a:r>
            <a:r>
              <a:rPr lang="zh-CN" altLang="en-US" dirty="0"/>
              <a:t>通道。</a:t>
            </a:r>
            <a:endParaRPr lang="en-US" altLang="zh-CN" dirty="0"/>
          </a:p>
          <a:p>
            <a:r>
              <a:rPr lang="zh-CN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步骤</a:t>
            </a:r>
            <a:r>
              <a:rPr lang="zh-CN" altLang="zh-CN" sz="1800" b="1" dirty="0">
                <a:solidFill>
                  <a:srgbClr val="212529"/>
                </a:solidFill>
                <a:effectLst/>
                <a:ea typeface="微软雅黑" panose="020B0503020204020204" pitchFamily="34" charset="-122"/>
                <a:cs typeface="微软雅黑" panose="020B0503020204020204" pitchFamily="34" charset="-122"/>
              </a:rPr>
              <a:t>①</a:t>
            </a:r>
            <a:r>
              <a:rPr lang="zh-CN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：在主界面选择第二栏</a:t>
            </a:r>
            <a:endParaRPr lang="zh-CN" altLang="en-US" dirty="0"/>
          </a:p>
        </p:txBody>
      </p:sp>
      <p:pic>
        <p:nvPicPr>
          <p:cNvPr id="9218" name="Picture 2" descr="图1">
            <a:extLst>
              <a:ext uri="{FF2B5EF4-FFF2-40B4-BE49-F238E27FC236}">
                <a16:creationId xmlns:a16="http://schemas.microsoft.com/office/drawing/2014/main" id="{FE58FECB-873E-3A8D-9ADD-BD6B2E4F7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9" y="2370011"/>
            <a:ext cx="3166745" cy="4245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0214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85FF0-77B8-F240-E9D5-78A6DC1BE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8F0A92-2D71-4563-016D-D09C98A83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FCB9B-C933-CC63-3693-5E9B210D6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新建一个测试项目，按表</a:t>
            </a:r>
            <a:r>
              <a:rPr lang="en-US" altLang="zh-CN" dirty="0"/>
              <a:t>1.7.1</a:t>
            </a:r>
            <a:r>
              <a:rPr lang="zh-CN" altLang="en-US" dirty="0"/>
              <a:t>步骤①</a:t>
            </a:r>
            <a:r>
              <a:rPr lang="en-US" altLang="zh-CN" dirty="0"/>
              <a:t>-⑫</a:t>
            </a:r>
            <a:r>
              <a:rPr lang="zh-CN" altLang="en-US" dirty="0"/>
              <a:t>所示步骤，标准选择</a:t>
            </a:r>
            <a:r>
              <a:rPr lang="en-US" altLang="zh-CN" dirty="0"/>
              <a:t>TIA Cat 6A</a:t>
            </a:r>
            <a:r>
              <a:rPr lang="zh-CN" altLang="en-US" dirty="0"/>
              <a:t>通道。</a:t>
            </a:r>
            <a:endParaRPr lang="en-US" altLang="zh-CN" dirty="0"/>
          </a:p>
          <a:p>
            <a:r>
              <a:rPr lang="zh-CN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步骤</a:t>
            </a:r>
            <a:r>
              <a:rPr lang="zh-CN" altLang="zh-CN" sz="1800" b="1" dirty="0">
                <a:solidFill>
                  <a:srgbClr val="212529"/>
                </a:solidFill>
                <a:effectLst/>
                <a:ea typeface="微软雅黑" panose="020B0503020204020204" pitchFamily="34" charset="-122"/>
                <a:cs typeface="微软雅黑" panose="020B0503020204020204" pitchFamily="34" charset="-122"/>
              </a:rPr>
              <a:t>②</a:t>
            </a:r>
            <a:r>
              <a:rPr lang="zh-CN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：选择</a:t>
            </a:r>
            <a:r>
              <a:rPr lang="en-US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</a:rPr>
              <a:t> “</a:t>
            </a:r>
            <a:r>
              <a:rPr lang="zh-CN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新测试</a:t>
            </a:r>
            <a:r>
              <a:rPr lang="en-US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</a:rPr>
              <a:t>”</a:t>
            </a:r>
            <a:endParaRPr lang="zh-CN" altLang="en-US" dirty="0"/>
          </a:p>
        </p:txBody>
      </p:sp>
      <p:pic>
        <p:nvPicPr>
          <p:cNvPr id="10242" name="Picture 2" descr="图2">
            <a:extLst>
              <a:ext uri="{FF2B5EF4-FFF2-40B4-BE49-F238E27FC236}">
                <a16:creationId xmlns:a16="http://schemas.microsoft.com/office/drawing/2014/main" id="{13A1B9BD-F37F-4B5B-F1B4-39E536320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9" y="2370011"/>
            <a:ext cx="3166745" cy="4245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5560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DD629-D8BB-932B-9981-8695D7919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EC8063-C7DE-954C-6AA3-3EA8F275E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7764CD-A29D-D9D1-9267-E33DD3F7B6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新建一个测试项目，按表</a:t>
            </a:r>
            <a:r>
              <a:rPr lang="en-US" altLang="zh-CN" dirty="0"/>
              <a:t>1.7.1</a:t>
            </a:r>
            <a:r>
              <a:rPr lang="zh-CN" altLang="en-US" dirty="0"/>
              <a:t>步骤①</a:t>
            </a:r>
            <a:r>
              <a:rPr lang="en-US" altLang="zh-CN" dirty="0"/>
              <a:t>-⑫</a:t>
            </a:r>
            <a:r>
              <a:rPr lang="zh-CN" altLang="en-US" dirty="0"/>
              <a:t>所示步骤，标准选择</a:t>
            </a:r>
            <a:r>
              <a:rPr lang="en-US" altLang="zh-CN" dirty="0"/>
              <a:t>TIA Cat 6A</a:t>
            </a:r>
            <a:r>
              <a:rPr lang="zh-CN" altLang="en-US" dirty="0"/>
              <a:t>通道。</a:t>
            </a:r>
            <a:endParaRPr lang="en-US" altLang="zh-CN" dirty="0"/>
          </a:p>
          <a:p>
            <a:r>
              <a:rPr lang="zh-CN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步骤</a:t>
            </a:r>
            <a:r>
              <a:rPr lang="zh-CN" altLang="zh-CN" sz="1800" b="1" dirty="0">
                <a:solidFill>
                  <a:srgbClr val="212529"/>
                </a:solidFill>
                <a:effectLst/>
                <a:ea typeface="微软雅黑" panose="020B0503020204020204" pitchFamily="34" charset="-122"/>
                <a:cs typeface="微软雅黑" panose="020B0503020204020204" pitchFamily="34" charset="-122"/>
              </a:rPr>
              <a:t>③</a:t>
            </a:r>
            <a:r>
              <a:rPr lang="zh-CN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：选中</a:t>
            </a:r>
            <a:r>
              <a:rPr lang="en-US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</a:rPr>
              <a:t>“</a:t>
            </a:r>
            <a:r>
              <a:rPr lang="zh-CN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模块：</a:t>
            </a:r>
            <a:r>
              <a:rPr lang="en-US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</a:rPr>
              <a:t>DSX-5000”</a:t>
            </a:r>
            <a:r>
              <a:rPr lang="zh-CN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选项</a:t>
            </a:r>
            <a:endParaRPr lang="zh-CN" altLang="en-US" dirty="0"/>
          </a:p>
        </p:txBody>
      </p:sp>
      <p:pic>
        <p:nvPicPr>
          <p:cNvPr id="11266" name="Picture 2" descr="图3">
            <a:extLst>
              <a:ext uri="{FF2B5EF4-FFF2-40B4-BE49-F238E27FC236}">
                <a16:creationId xmlns:a16="http://schemas.microsoft.com/office/drawing/2014/main" id="{442A1A47-D192-1136-B198-B4DD0AED7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8" y="2370010"/>
            <a:ext cx="3166745" cy="422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006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A895B-1479-0226-07EF-9DA1E9BAE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3384BB-67EE-6540-94F5-074665C84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311514-1EEF-E884-5F56-DB463706D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新建一个测试项目，按表</a:t>
            </a:r>
            <a:r>
              <a:rPr lang="en-US" altLang="zh-CN" dirty="0"/>
              <a:t>1.7.1</a:t>
            </a:r>
            <a:r>
              <a:rPr lang="zh-CN" altLang="en-US" dirty="0"/>
              <a:t>步骤①</a:t>
            </a:r>
            <a:r>
              <a:rPr lang="en-US" altLang="zh-CN" dirty="0"/>
              <a:t>-⑫</a:t>
            </a:r>
            <a:r>
              <a:rPr lang="zh-CN" altLang="en-US" dirty="0"/>
              <a:t>所示步骤，标准选择</a:t>
            </a:r>
            <a:r>
              <a:rPr lang="en-US" altLang="zh-CN" dirty="0"/>
              <a:t>TIA Cat 6A</a:t>
            </a:r>
            <a:r>
              <a:rPr lang="zh-CN" altLang="en-US" dirty="0"/>
              <a:t>通道。</a:t>
            </a:r>
            <a:endParaRPr lang="en-US" altLang="zh-CN" dirty="0"/>
          </a:p>
          <a:p>
            <a:r>
              <a:rPr lang="zh-CN" altLang="en-US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步骤④：选择 </a:t>
            </a:r>
            <a:r>
              <a:rPr lang="en-US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DSX-5000</a:t>
            </a:r>
            <a:r>
              <a:rPr lang="zh-CN" altLang="en-US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模块</a:t>
            </a:r>
            <a:endParaRPr lang="zh-CN" altLang="en-US" dirty="0"/>
          </a:p>
        </p:txBody>
      </p:sp>
      <p:pic>
        <p:nvPicPr>
          <p:cNvPr id="12290" name="Picture 2" descr="图4">
            <a:extLst>
              <a:ext uri="{FF2B5EF4-FFF2-40B4-BE49-F238E27FC236}">
                <a16:creationId xmlns:a16="http://schemas.microsoft.com/office/drawing/2014/main" id="{5723E80D-ECCF-8009-1165-705DA9E3F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7" y="2370009"/>
            <a:ext cx="3166745" cy="422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92088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6E1E5-1608-F098-3EEE-2D287981A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F1E4BB-09D1-72F5-4B88-ED60CCA0B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DBA646-9B4F-5FE6-D098-9C0287BE0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新建一个测试项目，按表</a:t>
            </a:r>
            <a:r>
              <a:rPr lang="en-US" altLang="zh-CN" dirty="0"/>
              <a:t>1.7.1</a:t>
            </a:r>
            <a:r>
              <a:rPr lang="zh-CN" altLang="en-US" dirty="0"/>
              <a:t>步骤①</a:t>
            </a:r>
            <a:r>
              <a:rPr lang="en-US" altLang="zh-CN" dirty="0"/>
              <a:t>-⑫</a:t>
            </a:r>
            <a:r>
              <a:rPr lang="zh-CN" altLang="en-US" dirty="0"/>
              <a:t>所示步骤，标准选择</a:t>
            </a:r>
            <a:r>
              <a:rPr lang="en-US" altLang="zh-CN" dirty="0"/>
              <a:t>TIA Cat 6A</a:t>
            </a:r>
            <a:r>
              <a:rPr lang="zh-CN" altLang="en-US" dirty="0"/>
              <a:t>通道。</a:t>
            </a:r>
            <a:endParaRPr lang="en-US" altLang="zh-CN" dirty="0"/>
          </a:p>
          <a:p>
            <a:r>
              <a:rPr lang="zh-CN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步骤</a:t>
            </a:r>
            <a:r>
              <a:rPr lang="zh-CN" altLang="zh-CN" sz="1800" b="1" dirty="0">
                <a:solidFill>
                  <a:srgbClr val="212529"/>
                </a:solidFill>
                <a:effectLst/>
                <a:ea typeface="微软雅黑" panose="020B0503020204020204" pitchFamily="34" charset="-122"/>
                <a:cs typeface="微软雅黑" panose="020B0503020204020204" pitchFamily="34" charset="-122"/>
              </a:rPr>
              <a:t>⑤</a:t>
            </a:r>
            <a:r>
              <a:rPr lang="zh-CN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：选中线缆类型项</a:t>
            </a:r>
            <a:endParaRPr lang="zh-CN" altLang="en-US" dirty="0"/>
          </a:p>
        </p:txBody>
      </p:sp>
      <p:pic>
        <p:nvPicPr>
          <p:cNvPr id="13314" name="Picture 2" descr="图5">
            <a:extLst>
              <a:ext uri="{FF2B5EF4-FFF2-40B4-BE49-F238E27FC236}">
                <a16:creationId xmlns:a16="http://schemas.microsoft.com/office/drawing/2014/main" id="{3530E68D-10DB-FF0D-E4CA-5EA5140C7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6" y="2370009"/>
            <a:ext cx="3166745" cy="4222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740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70BCE-27F2-39EB-A035-2157A9655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525B6B-B1E2-76DF-1838-67F330A2A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F7F245-4EA1-BF0C-F261-1AACEE630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新建一个测试项目，按表</a:t>
            </a:r>
            <a:r>
              <a:rPr lang="en-US" altLang="zh-CN" dirty="0"/>
              <a:t>1.7.1</a:t>
            </a:r>
            <a:r>
              <a:rPr lang="zh-CN" altLang="en-US" dirty="0"/>
              <a:t>步骤①</a:t>
            </a:r>
            <a:r>
              <a:rPr lang="en-US" altLang="zh-CN" dirty="0"/>
              <a:t>-⑫</a:t>
            </a:r>
            <a:r>
              <a:rPr lang="zh-CN" altLang="en-US" dirty="0"/>
              <a:t>所示步骤，标准选择</a:t>
            </a:r>
            <a:r>
              <a:rPr lang="en-US" altLang="zh-CN" dirty="0"/>
              <a:t>TIA Cat 6A</a:t>
            </a:r>
            <a:r>
              <a:rPr lang="zh-CN" altLang="en-US" dirty="0"/>
              <a:t>通道。</a:t>
            </a:r>
            <a:endParaRPr lang="en-US" altLang="zh-CN" dirty="0"/>
          </a:p>
          <a:p>
            <a:r>
              <a:rPr lang="zh-CN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步骤</a:t>
            </a:r>
            <a:r>
              <a:rPr lang="zh-CN" altLang="zh-CN" sz="1800" b="1" dirty="0">
                <a:solidFill>
                  <a:srgbClr val="212529"/>
                </a:solidFill>
                <a:effectLst/>
                <a:ea typeface="微软雅黑" panose="020B0503020204020204" pitchFamily="34" charset="-122"/>
                <a:cs typeface="微软雅黑" panose="020B0503020204020204" pitchFamily="34" charset="-122"/>
              </a:rPr>
              <a:t>⑥</a:t>
            </a:r>
            <a:r>
              <a:rPr lang="zh-CN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：选择线缆类型</a:t>
            </a:r>
            <a:endParaRPr lang="zh-CN" altLang="en-US" dirty="0"/>
          </a:p>
        </p:txBody>
      </p:sp>
      <p:pic>
        <p:nvPicPr>
          <p:cNvPr id="14338" name="Picture 2" descr="图6">
            <a:extLst>
              <a:ext uri="{FF2B5EF4-FFF2-40B4-BE49-F238E27FC236}">
                <a16:creationId xmlns:a16="http://schemas.microsoft.com/office/drawing/2014/main" id="{D538D7AD-1DC9-A990-D114-2487AF4C7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5" y="2370009"/>
            <a:ext cx="3166745" cy="4222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820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A8583-8779-5406-F927-5E208B2A0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4CF527-7724-B7D4-CEE5-4B6F4D5CB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32A15A-30C2-32AB-4D60-47B7E3117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新建一个测试项目，按表</a:t>
            </a:r>
            <a:r>
              <a:rPr lang="en-US" altLang="zh-CN" dirty="0"/>
              <a:t>1.7.1</a:t>
            </a:r>
            <a:r>
              <a:rPr lang="zh-CN" altLang="en-US" dirty="0"/>
              <a:t>步骤①</a:t>
            </a:r>
            <a:r>
              <a:rPr lang="en-US" altLang="zh-CN" dirty="0"/>
              <a:t>-⑫</a:t>
            </a:r>
            <a:r>
              <a:rPr lang="zh-CN" altLang="en-US" dirty="0"/>
              <a:t>所示步骤，标准选择</a:t>
            </a:r>
            <a:r>
              <a:rPr lang="en-US" altLang="zh-CN" dirty="0"/>
              <a:t>TIA Cat 6A</a:t>
            </a:r>
            <a:r>
              <a:rPr lang="zh-CN" altLang="en-US" dirty="0"/>
              <a:t>通道。</a:t>
            </a:r>
            <a:endParaRPr lang="en-US" altLang="zh-CN" dirty="0"/>
          </a:p>
          <a:p>
            <a:r>
              <a:rPr lang="zh-CN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步骤</a:t>
            </a:r>
            <a:r>
              <a:rPr lang="zh-CN" altLang="zh-CN" sz="1800" b="1" dirty="0">
                <a:solidFill>
                  <a:srgbClr val="212529"/>
                </a:solidFill>
                <a:effectLst/>
                <a:ea typeface="微软雅黑" panose="020B0503020204020204" pitchFamily="34" charset="-122"/>
                <a:cs typeface="微软雅黑" panose="020B0503020204020204" pitchFamily="34" charset="-122"/>
              </a:rPr>
              <a:t>⑦</a:t>
            </a:r>
            <a:r>
              <a:rPr lang="zh-CN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：选中测试极限值项</a:t>
            </a:r>
            <a:endParaRPr lang="zh-CN" altLang="en-US" dirty="0"/>
          </a:p>
        </p:txBody>
      </p:sp>
      <p:pic>
        <p:nvPicPr>
          <p:cNvPr id="15362" name="Picture 2" descr="图7">
            <a:extLst>
              <a:ext uri="{FF2B5EF4-FFF2-40B4-BE49-F238E27FC236}">
                <a16:creationId xmlns:a16="http://schemas.microsoft.com/office/drawing/2014/main" id="{9459E454-9A17-E6AE-FA75-12F2E8CE2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4" y="2370009"/>
            <a:ext cx="3166745" cy="4222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30244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D3028-D302-6167-EC3E-636F32243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3027FD-D1A8-4F67-EFF7-871575A81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3C7D1F-1FF5-316C-7223-BF5CC2BF2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新建一个测试项目，按表</a:t>
            </a:r>
            <a:r>
              <a:rPr lang="en-US" altLang="zh-CN" dirty="0"/>
              <a:t>1.7.1</a:t>
            </a:r>
            <a:r>
              <a:rPr lang="zh-CN" altLang="en-US" dirty="0"/>
              <a:t>步骤①</a:t>
            </a:r>
            <a:r>
              <a:rPr lang="en-US" altLang="zh-CN" dirty="0"/>
              <a:t>-⑫</a:t>
            </a:r>
            <a:r>
              <a:rPr lang="zh-CN" altLang="en-US" dirty="0"/>
              <a:t>所示步骤，标准选择</a:t>
            </a:r>
            <a:r>
              <a:rPr lang="en-US" altLang="zh-CN" dirty="0"/>
              <a:t>TIA Cat 6A</a:t>
            </a:r>
            <a:r>
              <a:rPr lang="zh-CN" altLang="en-US" dirty="0"/>
              <a:t>通道。</a:t>
            </a:r>
            <a:endParaRPr lang="en-US" altLang="zh-CN" dirty="0"/>
          </a:p>
          <a:p>
            <a:r>
              <a:rPr lang="zh-CN" altLang="en-US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步骤⑧：选择测试极限值</a:t>
            </a:r>
            <a:endParaRPr lang="zh-CN" altLang="en-US" dirty="0"/>
          </a:p>
        </p:txBody>
      </p:sp>
      <p:pic>
        <p:nvPicPr>
          <p:cNvPr id="16386" name="Picture 2" descr="图8">
            <a:extLst>
              <a:ext uri="{FF2B5EF4-FFF2-40B4-BE49-F238E27FC236}">
                <a16:creationId xmlns:a16="http://schemas.microsoft.com/office/drawing/2014/main" id="{0BFF57D5-399C-1F2A-4328-51046A600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3" y="2370008"/>
            <a:ext cx="3166745" cy="422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33928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031FA-E6F3-A60D-4943-52EA47102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F3BE67-EFD7-4443-AFBD-7F4E170C4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FF25AD2-EF3E-D7DF-7BD9-2BB59BC23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新建一个测试项目，按表</a:t>
            </a:r>
            <a:r>
              <a:rPr lang="en-US" altLang="zh-CN" dirty="0"/>
              <a:t>1.7.1</a:t>
            </a:r>
            <a:r>
              <a:rPr lang="zh-CN" altLang="en-US" dirty="0"/>
              <a:t>步骤①</a:t>
            </a:r>
            <a:r>
              <a:rPr lang="en-US" altLang="zh-CN" dirty="0"/>
              <a:t>-⑫</a:t>
            </a:r>
            <a:r>
              <a:rPr lang="zh-CN" altLang="en-US" dirty="0"/>
              <a:t>所示步骤，标准选择</a:t>
            </a:r>
            <a:r>
              <a:rPr lang="en-US" altLang="zh-CN" dirty="0"/>
              <a:t>TIA Cat 6A</a:t>
            </a:r>
            <a:r>
              <a:rPr lang="zh-CN" altLang="en-US" dirty="0"/>
              <a:t>通道。</a:t>
            </a:r>
            <a:endParaRPr lang="en-US" altLang="zh-CN" dirty="0"/>
          </a:p>
          <a:p>
            <a:r>
              <a:rPr lang="zh-CN" altLang="en-US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步骤⑨：保存设置</a:t>
            </a:r>
            <a:endParaRPr lang="zh-CN" altLang="en-US" dirty="0"/>
          </a:p>
        </p:txBody>
      </p:sp>
      <p:pic>
        <p:nvPicPr>
          <p:cNvPr id="18434" name="Picture 2" descr="图9">
            <a:extLst>
              <a:ext uri="{FF2B5EF4-FFF2-40B4-BE49-F238E27FC236}">
                <a16:creationId xmlns:a16="http://schemas.microsoft.com/office/drawing/2014/main" id="{D421EBC2-6D96-7A22-A487-9107FC01F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3" y="2370007"/>
            <a:ext cx="3166744" cy="42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855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9CE6B-2E8B-49C0-511A-615765A75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CBE7C8-47A3-7DAB-6FDD-B073CEA8E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4798E5-5131-7C02-2918-65EDCFDE8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新建一个测试项目，按表</a:t>
            </a:r>
            <a:r>
              <a:rPr lang="en-US" altLang="zh-CN" dirty="0"/>
              <a:t>1.7.1</a:t>
            </a:r>
            <a:r>
              <a:rPr lang="zh-CN" altLang="en-US" dirty="0"/>
              <a:t>步骤①</a:t>
            </a:r>
            <a:r>
              <a:rPr lang="en-US" altLang="zh-CN" dirty="0"/>
              <a:t>-⑫</a:t>
            </a:r>
            <a:r>
              <a:rPr lang="zh-CN" altLang="en-US" dirty="0"/>
              <a:t>所示步骤，标准选择</a:t>
            </a:r>
            <a:r>
              <a:rPr lang="en-US" altLang="zh-CN" dirty="0"/>
              <a:t>TIA Cat 6A</a:t>
            </a:r>
            <a:r>
              <a:rPr lang="zh-CN" altLang="en-US" dirty="0"/>
              <a:t>通道。</a:t>
            </a:r>
            <a:endParaRPr lang="en-US" altLang="zh-CN" dirty="0"/>
          </a:p>
          <a:p>
            <a:r>
              <a:rPr lang="zh-CN" altLang="en-US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步骤⑩：选中 “使用所选的”</a:t>
            </a:r>
            <a:endParaRPr lang="zh-CN" altLang="en-US" dirty="0"/>
          </a:p>
        </p:txBody>
      </p:sp>
      <p:pic>
        <p:nvPicPr>
          <p:cNvPr id="19458" name="Picture 2" descr="图10">
            <a:extLst>
              <a:ext uri="{FF2B5EF4-FFF2-40B4-BE49-F238E27FC236}">
                <a16:creationId xmlns:a16="http://schemas.microsoft.com/office/drawing/2014/main" id="{94DE7E11-389B-6B52-9512-235BFC879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2" y="2370007"/>
            <a:ext cx="3166743" cy="4222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84579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777AB-CE00-AE5F-D158-0BFEB5E46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EC0A71-1B4B-8550-2248-6315B8BC6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新建测试项目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EB4A08-B8C9-644D-52AB-DE3A0743E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新建一个测试项目，按表</a:t>
            </a:r>
            <a:r>
              <a:rPr lang="en-US" altLang="zh-CN" dirty="0"/>
              <a:t>1.7.1</a:t>
            </a:r>
            <a:r>
              <a:rPr lang="zh-CN" altLang="en-US" dirty="0"/>
              <a:t>步骤①</a:t>
            </a:r>
            <a:r>
              <a:rPr lang="en-US" altLang="zh-CN" dirty="0"/>
              <a:t>-⑫</a:t>
            </a:r>
            <a:r>
              <a:rPr lang="zh-CN" altLang="en-US" dirty="0"/>
              <a:t>所示步骤，标准选择</a:t>
            </a:r>
            <a:r>
              <a:rPr lang="en-US" altLang="zh-CN" dirty="0"/>
              <a:t>TIA Cat 6A</a:t>
            </a:r>
            <a:r>
              <a:rPr lang="zh-CN" altLang="en-US" dirty="0"/>
              <a:t>通道。</a:t>
            </a:r>
            <a:endParaRPr lang="en-US" altLang="zh-CN" dirty="0"/>
          </a:p>
          <a:p>
            <a:r>
              <a:rPr lang="zh-CN" altLang="en-US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步骤⑪：完成</a:t>
            </a:r>
            <a:r>
              <a:rPr lang="en-US" altLang="zh-CN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TIA 6A</a:t>
            </a:r>
            <a:r>
              <a:rPr lang="zh-CN" altLang="en-US" sz="1800" b="1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等线" panose="02010600030101010101" pitchFamily="2" charset="-122"/>
                <a:cs typeface="Segoe UI" panose="020B0502040204020203" pitchFamily="34" charset="0"/>
              </a:rPr>
              <a:t>标准选择</a:t>
            </a:r>
            <a:endParaRPr lang="zh-CN" altLang="en-US" dirty="0"/>
          </a:p>
        </p:txBody>
      </p:sp>
      <p:pic>
        <p:nvPicPr>
          <p:cNvPr id="20482" name="Picture 2" descr="图11">
            <a:extLst>
              <a:ext uri="{FF2B5EF4-FFF2-40B4-BE49-F238E27FC236}">
                <a16:creationId xmlns:a16="http://schemas.microsoft.com/office/drawing/2014/main" id="{786B6CDD-F275-0D17-9450-BC34CAB2A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11" y="2370007"/>
            <a:ext cx="3166743" cy="4222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7246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5017A0-2606-F5E3-9803-99A302FE0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执行测试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AAB7A9-07E0-90E0-A664-67C8D3C5D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按下测试</a:t>
            </a:r>
            <a:r>
              <a:rPr lang="en-US" altLang="zh-CN" dirty="0"/>
              <a:t>Test</a:t>
            </a:r>
            <a:r>
              <a:rPr lang="zh-CN" altLang="en-US" dirty="0"/>
              <a:t>键，进行</a:t>
            </a:r>
            <a:r>
              <a:rPr lang="en-US" altLang="zh-CN" dirty="0"/>
              <a:t>TIA Cat 6A</a:t>
            </a:r>
            <a:r>
              <a:rPr lang="zh-CN" altLang="en-US" dirty="0"/>
              <a:t>通道标准测试，得到通过或失败的结果</a:t>
            </a:r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CAC011A1-B037-BB0B-EEE9-6565D658C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448" y="2661666"/>
            <a:ext cx="2861460" cy="3831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>
            <a:extLst>
              <a:ext uri="{FF2B5EF4-FFF2-40B4-BE49-F238E27FC236}">
                <a16:creationId xmlns:a16="http://schemas.microsoft.com/office/drawing/2014/main" id="{9749868B-6454-24DE-FB76-9867BE140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61666"/>
            <a:ext cx="2861460" cy="3831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76008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4C1600-16ED-26F1-EBBF-DF08E2610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测试失败时的界面图例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931C072-3642-E4A3-E9F4-261A71A51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1508" name="Picture 4">
            <a:extLst>
              <a:ext uri="{FF2B5EF4-FFF2-40B4-BE49-F238E27FC236}">
                <a16:creationId xmlns:a16="http://schemas.microsoft.com/office/drawing/2014/main" id="{F7DF696F-AD52-B749-A89C-D69EB14A6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518" y="2661666"/>
            <a:ext cx="2861460" cy="3831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>
            <a:extLst>
              <a:ext uri="{FF2B5EF4-FFF2-40B4-BE49-F238E27FC236}">
                <a16:creationId xmlns:a16="http://schemas.microsoft.com/office/drawing/2014/main" id="{1E881E4B-F2A1-4D20-8640-24674E016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61666"/>
            <a:ext cx="2861460" cy="3831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52216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D4704-F9D5-D033-3065-7FD535495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26">
            <a:extLst>
              <a:ext uri="{FF2B5EF4-FFF2-40B4-BE49-F238E27FC236}">
                <a16:creationId xmlns:a16="http://schemas.microsoft.com/office/drawing/2014/main" id="{F1AAFE69-0AE2-8925-7865-E2E5E7E248C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044281" y="2288135"/>
            <a:ext cx="3343489" cy="2281733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anchor="ctr"/>
          <a:lstStyle/>
          <a:p>
            <a:pPr algn="ctr">
              <a:defRPr/>
            </a:pPr>
            <a:endParaRPr lang="zh-CN" altLang="en-US" sz="373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6">
            <a:extLst>
              <a:ext uri="{FF2B5EF4-FFF2-40B4-BE49-F238E27FC236}">
                <a16:creationId xmlns:a16="http://schemas.microsoft.com/office/drawing/2014/main" id="{26E7D6E6-2E49-91D4-C713-ACA007C16D9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693480" y="2420581"/>
            <a:ext cx="545291" cy="2016840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endParaRPr lang="zh-CN" altLang="en-US" sz="413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14F488A-3354-BD46-003C-E0A957030F94}"/>
              </a:ext>
            </a:extLst>
          </p:cNvPr>
          <p:cNvSpPr/>
          <p:nvPr/>
        </p:nvSpPr>
        <p:spPr>
          <a:xfrm>
            <a:off x="1170432" y="2772346"/>
            <a:ext cx="7632192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任务二</a:t>
            </a:r>
          </a:p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导出测试报告</a:t>
            </a:r>
          </a:p>
        </p:txBody>
      </p:sp>
    </p:spTree>
    <p:extLst>
      <p:ext uri="{BB962C8B-B14F-4D97-AF65-F5344CB8AC3E}">
        <p14:creationId xmlns:p14="http://schemas.microsoft.com/office/powerpoint/2010/main" val="138269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A2D4B7-3FDB-769A-8075-633EF481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本章需要结合</a:t>
            </a:r>
            <a:r>
              <a:rPr lang="en-US" altLang="zh-CN" dirty="0" err="1"/>
              <a:t>Linkware</a:t>
            </a:r>
            <a:r>
              <a:rPr lang="zh-CN" altLang="en-US" dirty="0"/>
              <a:t>报告管理软件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2B472A-6FAB-EF68-2EE1-600A43506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注意事项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）确保测试仪处于平稳位置，不易摔落，再连接数据线，进行报告导出操作；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）如测试仪亏电，请充电后再使用；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98892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C1414B-F42A-B732-D898-374F26106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操作要领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214598-547D-E5C1-42B8-D7DC339CF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在</a:t>
            </a:r>
            <a:r>
              <a:rPr lang="en-US" altLang="zh-CN" dirty="0"/>
              <a:t>PC</a:t>
            </a:r>
            <a:r>
              <a:rPr lang="zh-CN" altLang="en-US" dirty="0"/>
              <a:t>电脑上安装福禄克最新版本的 </a:t>
            </a:r>
            <a:r>
              <a:rPr lang="en-US" altLang="zh-CN" dirty="0" err="1"/>
              <a:t>LinkWare</a:t>
            </a:r>
            <a:r>
              <a:rPr lang="en-US" altLang="zh-CN" dirty="0"/>
              <a:t> PC </a:t>
            </a:r>
            <a:r>
              <a:rPr lang="zh-CN" altLang="en-US" dirty="0"/>
              <a:t>软件。</a:t>
            </a:r>
          </a:p>
          <a:p>
            <a:r>
              <a:rPr lang="en-US" altLang="zh-CN" dirty="0"/>
              <a:t>2.</a:t>
            </a:r>
            <a:r>
              <a:rPr lang="zh-CN" altLang="en-US" dirty="0"/>
              <a:t>打开测试仪并启动</a:t>
            </a:r>
            <a:r>
              <a:rPr lang="en-US" altLang="zh-CN" dirty="0"/>
              <a:t>PC</a:t>
            </a:r>
            <a:r>
              <a:rPr lang="zh-CN" altLang="en-US" dirty="0"/>
              <a:t>电脑上的 </a:t>
            </a:r>
            <a:r>
              <a:rPr lang="en-US" altLang="zh-CN" dirty="0" err="1"/>
              <a:t>LinkWare</a:t>
            </a:r>
            <a:r>
              <a:rPr lang="en-US" altLang="zh-CN" dirty="0"/>
              <a:t> PC</a:t>
            </a:r>
            <a:r>
              <a:rPr lang="zh-CN" altLang="en-US" dirty="0"/>
              <a:t>软件。</a:t>
            </a:r>
          </a:p>
          <a:p>
            <a:r>
              <a:rPr lang="en-US" altLang="zh-CN" dirty="0"/>
              <a:t>3.</a:t>
            </a:r>
            <a:r>
              <a:rPr lang="zh-CN" altLang="en-US" dirty="0"/>
              <a:t>使用随机附带的 </a:t>
            </a:r>
            <a:r>
              <a:rPr lang="en-US" altLang="zh-CN" dirty="0"/>
              <a:t>USB </a:t>
            </a:r>
            <a:r>
              <a:rPr lang="zh-CN" altLang="en-US" dirty="0"/>
              <a:t>数据线将测试仪上的 </a:t>
            </a:r>
            <a:r>
              <a:rPr lang="en-US" altLang="zh-CN" dirty="0"/>
              <a:t>Micro USB </a:t>
            </a:r>
            <a:r>
              <a:rPr lang="zh-CN" altLang="en-US" dirty="0"/>
              <a:t>端口连接到</a:t>
            </a:r>
            <a:r>
              <a:rPr lang="en-US" altLang="zh-CN" dirty="0"/>
              <a:t>PC</a:t>
            </a:r>
            <a:r>
              <a:rPr lang="zh-CN" altLang="en-US" dirty="0"/>
              <a:t>上的 </a:t>
            </a:r>
            <a:r>
              <a:rPr lang="en-US" altLang="zh-CN" dirty="0"/>
              <a:t>A </a:t>
            </a:r>
            <a:r>
              <a:rPr lang="zh-CN" altLang="en-US" dirty="0"/>
              <a:t>型 </a:t>
            </a:r>
            <a:r>
              <a:rPr lang="en-US" altLang="zh-CN" dirty="0"/>
              <a:t>USB </a:t>
            </a:r>
            <a:r>
              <a:rPr lang="zh-CN" altLang="en-US" dirty="0"/>
              <a:t>端口。请参如图 </a:t>
            </a:r>
            <a:r>
              <a:rPr lang="en-US" altLang="zh-CN" dirty="0"/>
              <a:t>1.7.15</a:t>
            </a:r>
            <a:r>
              <a:rPr lang="zh-CN" altLang="en-US" dirty="0"/>
              <a:t>。</a:t>
            </a:r>
          </a:p>
          <a:p>
            <a:r>
              <a:rPr lang="en-US" altLang="zh-CN" dirty="0"/>
              <a:t>4.</a:t>
            </a:r>
            <a:r>
              <a:rPr lang="zh-CN" altLang="en-US" dirty="0"/>
              <a:t>在 </a:t>
            </a:r>
            <a:r>
              <a:rPr lang="en-US" altLang="zh-CN" dirty="0" err="1"/>
              <a:t>LinkWare</a:t>
            </a:r>
            <a:r>
              <a:rPr lang="en-US" altLang="zh-CN" dirty="0"/>
              <a:t> PC</a:t>
            </a:r>
            <a:r>
              <a:rPr lang="zh-CN" altLang="en-US" dirty="0"/>
              <a:t>工具栏中单击                                 。随后选择一个产品从一台测试仪进行导入。</a:t>
            </a:r>
          </a:p>
          <a:p>
            <a:endParaRPr lang="zh-CN" altLang="en-US" dirty="0"/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66F6DBFE-E776-B09B-13C5-A647744B9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637979"/>
            <a:ext cx="288766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1592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5A7D6C-62EE-6F00-C0A0-9DEC2B147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EDF02D-0EB5-6E4A-9629-86FDB14ED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5.</a:t>
            </a:r>
            <a:r>
              <a:rPr lang="zh-CN" altLang="en-US" dirty="0"/>
              <a:t>在 </a:t>
            </a:r>
            <a:r>
              <a:rPr lang="en-US" altLang="zh-CN" dirty="0" err="1"/>
              <a:t>LinkWare</a:t>
            </a:r>
            <a:r>
              <a:rPr lang="en-US" altLang="zh-CN" dirty="0"/>
              <a:t> PC</a:t>
            </a:r>
            <a:r>
              <a:rPr lang="zh-CN" altLang="en-US" dirty="0"/>
              <a:t>中的导入对话框中，选择要导入的结果和保存的位置。</a:t>
            </a:r>
          </a:p>
          <a:p>
            <a:r>
              <a:rPr lang="zh-CN" altLang="en-US" dirty="0"/>
              <a:t>导入数据，如图</a:t>
            </a:r>
            <a:r>
              <a:rPr lang="en-US" altLang="zh-CN" dirty="0"/>
              <a:t>1.7.16</a:t>
            </a:r>
            <a:r>
              <a:rPr lang="zh-CN" altLang="en-US" dirty="0"/>
              <a:t>，然后保存原始数据（</a:t>
            </a:r>
            <a:r>
              <a:rPr lang="en-US" altLang="zh-CN" dirty="0" err="1"/>
              <a:t>flw</a:t>
            </a:r>
            <a:r>
              <a:rPr lang="zh-CN" altLang="en-US" dirty="0"/>
              <a:t>）格式，并生成</a:t>
            </a:r>
            <a:r>
              <a:rPr lang="en-US" altLang="zh-CN" dirty="0"/>
              <a:t>pdf</a:t>
            </a:r>
            <a:r>
              <a:rPr lang="zh-CN" altLang="en-US" dirty="0"/>
              <a:t>报告。</a:t>
            </a:r>
          </a:p>
          <a:p>
            <a:endParaRPr lang="zh-CN" altLang="en-US" dirty="0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B03195B2-B1F4-4B03-3B6F-7F797DA0F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631" y="3162300"/>
            <a:ext cx="4884737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317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669C149-2460-3F7D-5CB0-22C3642AF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698" y="1526701"/>
            <a:ext cx="7280441" cy="5185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C4EBABC-6E64-C585-D69E-25A073F61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导入的测试数据</a:t>
            </a:r>
          </a:p>
        </p:txBody>
      </p:sp>
    </p:spTree>
    <p:extLst>
      <p:ext uri="{BB962C8B-B14F-4D97-AF65-F5344CB8AC3E}">
        <p14:creationId xmlns:p14="http://schemas.microsoft.com/office/powerpoint/2010/main" val="458932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A224878-C13A-40F4-AE81-80A17F13DE3E}"/>
              </a:ext>
            </a:extLst>
          </p:cNvPr>
          <p:cNvSpPr txBox="1"/>
          <p:nvPr/>
        </p:nvSpPr>
        <p:spPr>
          <a:xfrm>
            <a:off x="1955833" y="3044279"/>
            <a:ext cx="802221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谢谢</a:t>
            </a:r>
            <a:endParaRPr lang="en-US" altLang="zh-CN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/>
            <a:endParaRPr lang="en-US" altLang="zh-CN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/>
            <a:r>
              <a:rPr lang="zh-CN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欢迎提宝贵建议：</a:t>
            </a:r>
            <a:r>
              <a:rPr lang="en-US" altLang="zh-C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pankaien@163.com</a:t>
            </a:r>
          </a:p>
        </p:txBody>
      </p:sp>
    </p:spTree>
    <p:extLst>
      <p:ext uri="{BB962C8B-B14F-4D97-AF65-F5344CB8AC3E}">
        <p14:creationId xmlns:p14="http://schemas.microsoft.com/office/powerpoint/2010/main" val="209540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1168</TotalTime>
  <Words>1325</Words>
  <Application>Microsoft Office PowerPoint</Application>
  <PresentationFormat>宽屏</PresentationFormat>
  <Paragraphs>105</Paragraphs>
  <Slides>36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3" baseType="lpstr">
      <vt:lpstr>等线</vt:lpstr>
      <vt:lpstr>等线 Light</vt:lpstr>
      <vt:lpstr>宋体</vt:lpstr>
      <vt:lpstr>微软雅黑</vt:lpstr>
      <vt:lpstr>Arial</vt:lpstr>
      <vt:lpstr>Segoe UI</vt:lpstr>
      <vt:lpstr>Office 主题​​</vt:lpstr>
      <vt:lpstr>PowerPoint 演示文稿</vt:lpstr>
      <vt:lpstr>思路和方法</vt:lpstr>
      <vt:lpstr>确定线缆链路类型和测试模型</vt:lpstr>
      <vt:lpstr>PowerPoint 演示文稿</vt:lpstr>
      <vt:lpstr>PowerPoint 演示文稿</vt:lpstr>
      <vt:lpstr>确定链路测试模型</vt:lpstr>
      <vt:lpstr>3.判断线缆类型</vt:lpstr>
      <vt:lpstr>识别链路的屏蔽方式</vt:lpstr>
      <vt:lpstr>连接测试仪和被测链路</vt:lpstr>
      <vt:lpstr>PowerPoint 演示文稿</vt:lpstr>
      <vt:lpstr>PowerPoint 演示文稿</vt:lpstr>
      <vt:lpstr>选定标准进行测试</vt:lpstr>
      <vt:lpstr>2.2相关设备和附件</vt:lpstr>
      <vt:lpstr>PowerPoint 演示文稿</vt:lpstr>
      <vt:lpstr>注意事项:</vt:lpstr>
      <vt:lpstr>【操作要领】</vt:lpstr>
      <vt:lpstr>安装测试适配器</vt:lpstr>
      <vt:lpstr>新建测试项目</vt:lpstr>
      <vt:lpstr>新建测试项目</vt:lpstr>
      <vt:lpstr>新建测试项目</vt:lpstr>
      <vt:lpstr>新建测试项目</vt:lpstr>
      <vt:lpstr>新建测试项目</vt:lpstr>
      <vt:lpstr>新建测试项目</vt:lpstr>
      <vt:lpstr>新建测试项目</vt:lpstr>
      <vt:lpstr>新建测试项目</vt:lpstr>
      <vt:lpstr>新建测试项目</vt:lpstr>
      <vt:lpstr>新建测试项目</vt:lpstr>
      <vt:lpstr>新建测试项目</vt:lpstr>
      <vt:lpstr>执行测试</vt:lpstr>
      <vt:lpstr>测试失败时的界面图例</vt:lpstr>
      <vt:lpstr>PowerPoint 演示文稿</vt:lpstr>
      <vt:lpstr>本章需要结合Linkware报告管理软件</vt:lpstr>
      <vt:lpstr>【操作要领】</vt:lpstr>
      <vt:lpstr>PowerPoint 演示文稿</vt:lpstr>
      <vt:lpstr>导入的测试数据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Pan Ken</dc:creator>
  <cp:lastModifiedBy>Ken Pan</cp:lastModifiedBy>
  <cp:revision>60</cp:revision>
  <dcterms:created xsi:type="dcterms:W3CDTF">2022-05-04T05:23:50Z</dcterms:created>
  <dcterms:modified xsi:type="dcterms:W3CDTF">2025-04-10T09:24:24Z</dcterms:modified>
</cp:coreProperties>
</file>