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32" r:id="rId2"/>
    <p:sldId id="828" r:id="rId3"/>
    <p:sldId id="826" r:id="rId4"/>
    <p:sldId id="829" r:id="rId5"/>
    <p:sldId id="830" r:id="rId6"/>
    <p:sldId id="831" r:id="rId7"/>
    <p:sldId id="832" r:id="rId8"/>
    <p:sldId id="833" r:id="rId9"/>
    <p:sldId id="834" r:id="rId10"/>
    <p:sldId id="835" r:id="rId11"/>
    <p:sldId id="836" r:id="rId12"/>
    <p:sldId id="325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77186" autoAdjust="0"/>
  </p:normalViewPr>
  <p:slideViewPr>
    <p:cSldViewPr snapToGrid="0">
      <p:cViewPr varScale="1">
        <p:scale>
          <a:sx n="63" d="100"/>
          <a:sy n="63" d="100"/>
        </p:scale>
        <p:origin x="147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400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9EC0D-5937-4F4A-B8B5-D8BDAD9D188A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9281D-2F4D-4B9B-81C3-B8B5F02F2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525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2050-A8AC-41F4-B773-D1FC9AF48D6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024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① 链路接口适配器接头</a:t>
            </a:r>
          </a:p>
          <a:p>
            <a:r>
              <a:rPr lang="zh-CN" altLang="en-US" dirty="0"/>
              <a:t>②如</a:t>
            </a:r>
            <a:r>
              <a:rPr lang="en-US" altLang="zh-CN" dirty="0"/>
              <a:t>DSX-8000 </a:t>
            </a:r>
            <a:r>
              <a:rPr lang="zh-CN" altLang="en-US" dirty="0"/>
              <a:t>型号，模块上有一个凹口，用于适配 </a:t>
            </a:r>
            <a:r>
              <a:rPr lang="en-US" altLang="zh-CN" dirty="0"/>
              <a:t>Cat 8 </a:t>
            </a:r>
            <a:r>
              <a:rPr lang="zh-CN" altLang="en-US" dirty="0"/>
              <a:t>和 </a:t>
            </a:r>
            <a:r>
              <a:rPr lang="en-US" altLang="zh-CN" dirty="0"/>
              <a:t>I/II </a:t>
            </a:r>
            <a:r>
              <a:rPr lang="zh-CN" altLang="en-US" dirty="0"/>
              <a:t>类适配器上的翼片。 </a:t>
            </a:r>
            <a:r>
              <a:rPr lang="en-US" altLang="zh-CN" dirty="0"/>
              <a:t>Cat 8 </a:t>
            </a:r>
            <a:r>
              <a:rPr lang="zh-CN" altLang="en-US" dirty="0"/>
              <a:t>和 </a:t>
            </a:r>
            <a:r>
              <a:rPr lang="en-US" altLang="zh-CN" dirty="0"/>
              <a:t>I/II </a:t>
            </a:r>
            <a:r>
              <a:rPr lang="zh-CN" altLang="en-US" dirty="0"/>
              <a:t>类适配器不能连接到 </a:t>
            </a:r>
            <a:r>
              <a:rPr lang="en-US" altLang="zh-CN" dirty="0"/>
              <a:t>DSX-5000 </a:t>
            </a:r>
            <a:r>
              <a:rPr lang="zh-CN" altLang="en-US" dirty="0"/>
              <a:t>模块。</a:t>
            </a:r>
          </a:p>
          <a:p>
            <a:r>
              <a:rPr lang="zh-CN" altLang="en-US" dirty="0"/>
              <a:t>③进行外部串扰测量时主测试仪与远端测试仪之间的通信用 </a:t>
            </a:r>
            <a:r>
              <a:rPr lang="en-US" altLang="zh-CN" dirty="0"/>
              <a:t>RJ45 </a:t>
            </a:r>
            <a:r>
              <a:rPr lang="zh-CN" altLang="en-US" dirty="0"/>
              <a:t>插头。</a:t>
            </a:r>
          </a:p>
          <a:p>
            <a:r>
              <a:rPr lang="zh-CN" altLang="en-US" dirty="0"/>
              <a:t>④带触摸屏的 </a:t>
            </a:r>
            <a:r>
              <a:rPr lang="en-US" altLang="zh-CN" dirty="0"/>
              <a:t>LCD </a:t>
            </a:r>
            <a:r>
              <a:rPr lang="zh-CN" altLang="en-US" dirty="0"/>
              <a:t>显示屏</a:t>
            </a:r>
          </a:p>
          <a:p>
            <a:r>
              <a:rPr lang="zh-CN" altLang="en-US" dirty="0"/>
              <a:t>⑤测试按钮。如果远端测试仪未连接到主测试仪，打开音频发生器。 还可以在显示屏上轻触测试来启动测试。</a:t>
            </a:r>
          </a:p>
          <a:p>
            <a:r>
              <a:rPr lang="zh-CN" altLang="en-US" dirty="0"/>
              <a:t>⑥电源按钮。 </a:t>
            </a:r>
            <a:r>
              <a:rPr lang="en-US" altLang="zh-CN" dirty="0" err="1"/>
              <a:t>Versiv</a:t>
            </a:r>
            <a:r>
              <a:rPr lang="en-US" altLang="zh-CN" dirty="0"/>
              <a:t> 2: </a:t>
            </a:r>
            <a:r>
              <a:rPr lang="zh-CN" altLang="en-US" dirty="0"/>
              <a:t>按钮中的 </a:t>
            </a:r>
            <a:r>
              <a:rPr lang="en-US" altLang="zh-CN" dirty="0"/>
              <a:t>LED </a:t>
            </a:r>
            <a:r>
              <a:rPr lang="zh-CN" altLang="en-US" dirty="0"/>
              <a:t>显示电池充电过程的状态。</a:t>
            </a:r>
          </a:p>
          <a:p>
            <a:r>
              <a:rPr lang="zh-CN" altLang="en-US" dirty="0"/>
              <a:t>⑦主屏幕按钮。</a:t>
            </a:r>
          </a:p>
          <a:p>
            <a:r>
              <a:rPr lang="zh-CN" altLang="en-US" dirty="0"/>
              <a:t>⑧交流适配器接头。 </a:t>
            </a:r>
            <a:r>
              <a:rPr lang="en-US" altLang="zh-CN" dirty="0" err="1"/>
              <a:t>Versiv</a:t>
            </a:r>
            <a:r>
              <a:rPr lang="en-US" altLang="zh-CN" dirty="0"/>
              <a:t>: </a:t>
            </a:r>
            <a:r>
              <a:rPr lang="zh-CN" altLang="en-US" dirty="0"/>
              <a:t>电池充电时， </a:t>
            </a:r>
            <a:r>
              <a:rPr lang="en-US" altLang="zh-CN" dirty="0"/>
              <a:t>LED </a:t>
            </a:r>
            <a:r>
              <a:rPr lang="zh-CN" altLang="en-US" dirty="0"/>
              <a:t>亮红灯；电池完全充满时亮绿灯。电池不充电时 </a:t>
            </a:r>
            <a:r>
              <a:rPr lang="en-US" altLang="zh-CN" dirty="0"/>
              <a:t>LED </a:t>
            </a:r>
            <a:r>
              <a:rPr lang="zh-CN" altLang="en-US" dirty="0"/>
              <a:t>呈黄色。</a:t>
            </a:r>
          </a:p>
          <a:p>
            <a:r>
              <a:rPr lang="zh-CN" altLang="en-US" dirty="0"/>
              <a:t>⑨</a:t>
            </a:r>
            <a:r>
              <a:rPr lang="en-US" altLang="zh-CN" dirty="0"/>
              <a:t>RJ45 </a:t>
            </a:r>
            <a:r>
              <a:rPr lang="zh-CN" altLang="en-US" dirty="0"/>
              <a:t>接头：可用于连接网络，以访问云服务。</a:t>
            </a:r>
          </a:p>
          <a:p>
            <a:r>
              <a:rPr lang="zh-CN" altLang="en-US" dirty="0"/>
              <a:t>⑩ </a:t>
            </a:r>
            <a:r>
              <a:rPr lang="en-US" altLang="zh-CN" dirty="0"/>
              <a:t>Micro USB </a:t>
            </a:r>
            <a:r>
              <a:rPr lang="zh-CN" altLang="en-US" dirty="0"/>
              <a:t>端口：通过此 </a:t>
            </a:r>
            <a:r>
              <a:rPr lang="en-US" altLang="zh-CN" dirty="0"/>
              <a:t>USB </a:t>
            </a:r>
            <a:r>
              <a:rPr lang="zh-CN" altLang="en-US" dirty="0"/>
              <a:t>端口可将测试仪连接到 </a:t>
            </a:r>
            <a:r>
              <a:rPr lang="en-US" altLang="zh-CN" dirty="0"/>
              <a:t>PC</a:t>
            </a:r>
            <a:r>
              <a:rPr lang="zh-CN" altLang="en-US" dirty="0"/>
              <a:t>，以便将测试结果上传到 </a:t>
            </a:r>
            <a:r>
              <a:rPr lang="en-US" altLang="zh-CN" dirty="0"/>
              <a:t>PC </a:t>
            </a:r>
            <a:r>
              <a:rPr lang="zh-CN" altLang="en-US" dirty="0"/>
              <a:t>以及在测试仪中安装软件更新。</a:t>
            </a:r>
          </a:p>
          <a:p>
            <a:r>
              <a:rPr lang="zh-CN" altLang="en-US" dirty="0"/>
              <a:t>⑪ </a:t>
            </a:r>
            <a:r>
              <a:rPr lang="en-US" altLang="zh-CN" dirty="0"/>
              <a:t>A </a:t>
            </a:r>
            <a:r>
              <a:rPr lang="zh-CN" altLang="en-US" dirty="0"/>
              <a:t>型 </a:t>
            </a:r>
            <a:r>
              <a:rPr lang="en-US" altLang="zh-CN" dirty="0"/>
              <a:t>USB </a:t>
            </a:r>
            <a:r>
              <a:rPr lang="zh-CN" altLang="en-US" dirty="0"/>
              <a:t>端口：通过此 </a:t>
            </a:r>
            <a:r>
              <a:rPr lang="en-US" altLang="zh-CN" dirty="0"/>
              <a:t>USB </a:t>
            </a:r>
            <a:r>
              <a:rPr lang="zh-CN" altLang="en-US" dirty="0"/>
              <a:t>主机端口可将测试结果存储在 </a:t>
            </a:r>
            <a:r>
              <a:rPr lang="en-US" altLang="zh-CN" dirty="0"/>
              <a:t>USB</a:t>
            </a:r>
            <a:r>
              <a:rPr lang="zh-CN" altLang="en-US" dirty="0"/>
              <a:t>闪存盘上。在 </a:t>
            </a:r>
            <a:r>
              <a:rPr lang="en-US" altLang="zh-CN" dirty="0" err="1"/>
              <a:t>Versiv</a:t>
            </a:r>
            <a:r>
              <a:rPr lang="zh-CN" altLang="en-US" dirty="0"/>
              <a:t>主测试仪上，此端口允许您连接 </a:t>
            </a:r>
            <a:r>
              <a:rPr lang="en-US" altLang="zh-CN" dirty="0"/>
              <a:t>Wi-Fi </a:t>
            </a:r>
            <a:r>
              <a:rPr lang="zh-CN" altLang="en-US" dirty="0"/>
              <a:t>适配器以访问 </a:t>
            </a:r>
            <a:r>
              <a:rPr lang="en-US" altLang="zh-CN" dirty="0" err="1"/>
              <a:t>FlukeNetworks</a:t>
            </a:r>
            <a:r>
              <a:rPr lang="en-US" altLang="zh-CN" dirty="0"/>
              <a:t> </a:t>
            </a:r>
            <a:r>
              <a:rPr lang="zh-CN" altLang="en-US" dirty="0"/>
              <a:t>云服务 </a:t>
            </a:r>
            <a:r>
              <a:rPr lang="en-US" altLang="zh-CN" dirty="0" err="1"/>
              <a:t>LinkWare</a:t>
            </a:r>
            <a:r>
              <a:rPr lang="en-US" altLang="zh-CN" dirty="0"/>
              <a:t> Live</a:t>
            </a:r>
            <a:r>
              <a:rPr lang="zh-CN" altLang="en-US" dirty="0"/>
              <a:t>。（</a:t>
            </a:r>
            <a:r>
              <a:rPr lang="en-US" altLang="zh-CN" dirty="0" err="1"/>
              <a:t>Versiv</a:t>
            </a:r>
            <a:r>
              <a:rPr lang="en-US" altLang="zh-CN" dirty="0"/>
              <a:t> 2 </a:t>
            </a:r>
            <a:r>
              <a:rPr lang="zh-CN" altLang="en-US" dirty="0"/>
              <a:t>测试仪具有内部</a:t>
            </a:r>
            <a:r>
              <a:rPr lang="en-US" altLang="zh-CN" dirty="0"/>
              <a:t>Wi-Fi </a:t>
            </a:r>
            <a:r>
              <a:rPr lang="zh-CN" altLang="en-US" dirty="0"/>
              <a:t>无线电。）</a:t>
            </a:r>
          </a:p>
          <a:p>
            <a:r>
              <a:rPr lang="zh-CN" altLang="en-US" dirty="0"/>
              <a:t>⑫耳机插孔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9281D-2F4D-4B9B-81C3-B8B5F02F292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121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① 链路接口适配器接头</a:t>
            </a:r>
          </a:p>
          <a:p>
            <a:r>
              <a:rPr lang="zh-CN" altLang="en-US" dirty="0"/>
              <a:t>② </a:t>
            </a:r>
            <a:r>
              <a:rPr lang="en-US" altLang="zh-CN" dirty="0"/>
              <a:t>DSX-8000 </a:t>
            </a:r>
            <a:r>
              <a:rPr lang="zh-CN" altLang="en-US" dirty="0"/>
              <a:t>模块上有一个凹口，用于适配 </a:t>
            </a:r>
            <a:r>
              <a:rPr lang="en-US" altLang="zh-CN" dirty="0"/>
              <a:t>Cat 8 </a:t>
            </a:r>
            <a:r>
              <a:rPr lang="zh-CN" altLang="en-US" dirty="0"/>
              <a:t>和 </a:t>
            </a:r>
            <a:r>
              <a:rPr lang="en-US" altLang="zh-CN" dirty="0"/>
              <a:t>I/II </a:t>
            </a:r>
            <a:r>
              <a:rPr lang="zh-CN" altLang="en-US" dirty="0"/>
              <a:t>类适配器上的翼片。 </a:t>
            </a:r>
            <a:r>
              <a:rPr lang="en-US" altLang="zh-CN" dirty="0"/>
              <a:t>Cat 8 </a:t>
            </a:r>
            <a:r>
              <a:rPr lang="zh-CN" altLang="en-US" dirty="0"/>
              <a:t>和 </a:t>
            </a:r>
            <a:r>
              <a:rPr lang="en-US" altLang="zh-CN" dirty="0"/>
              <a:t>I/II </a:t>
            </a:r>
            <a:r>
              <a:rPr lang="zh-CN" altLang="en-US" dirty="0"/>
              <a:t>类适配器不能连接到 </a:t>
            </a:r>
            <a:r>
              <a:rPr lang="en-US" altLang="zh-CN" dirty="0"/>
              <a:t>DSX-5000 </a:t>
            </a:r>
            <a:r>
              <a:rPr lang="zh-CN" altLang="en-US" dirty="0"/>
              <a:t>模块。</a:t>
            </a:r>
          </a:p>
          <a:p>
            <a:r>
              <a:rPr lang="zh-CN" altLang="en-US" dirty="0"/>
              <a:t>③ 进行外部串扰测量时主测试仪与远端测试仪之间的通信用 </a:t>
            </a:r>
            <a:r>
              <a:rPr lang="en-US" altLang="zh-CN" dirty="0"/>
              <a:t>RJ45 </a:t>
            </a:r>
            <a:r>
              <a:rPr lang="zh-CN" altLang="en-US" dirty="0"/>
              <a:t>插头。</a:t>
            </a:r>
          </a:p>
          <a:p>
            <a:r>
              <a:rPr lang="zh-CN" altLang="en-US" dirty="0"/>
              <a:t>④ 测试通过时通过 </a:t>
            </a:r>
            <a:r>
              <a:rPr lang="en-US" altLang="zh-CN" dirty="0"/>
              <a:t>LED </a:t>
            </a:r>
            <a:r>
              <a:rPr lang="zh-CN" altLang="en-US" dirty="0"/>
              <a:t>亮起。测试进行时测试 </a:t>
            </a:r>
            <a:r>
              <a:rPr lang="en-US" altLang="zh-CN" dirty="0"/>
              <a:t>LED </a:t>
            </a:r>
            <a:r>
              <a:rPr lang="zh-CN" altLang="en-US" dirty="0"/>
              <a:t>亮起。测试失败时失败 </a:t>
            </a:r>
            <a:r>
              <a:rPr lang="en-US" altLang="zh-CN" dirty="0"/>
              <a:t>LED </a:t>
            </a:r>
            <a:r>
              <a:rPr lang="zh-CN" altLang="en-US" dirty="0"/>
              <a:t>亮起。</a:t>
            </a:r>
          </a:p>
          <a:p>
            <a:r>
              <a:rPr lang="zh-CN" altLang="en-US" dirty="0"/>
              <a:t>⑤ 测试按钮。</a:t>
            </a:r>
          </a:p>
          <a:p>
            <a:r>
              <a:rPr lang="zh-CN" altLang="en-US" dirty="0"/>
              <a:t>⑥ 电源按钮。 </a:t>
            </a:r>
            <a:r>
              <a:rPr lang="en-US" altLang="zh-CN" dirty="0" err="1"/>
              <a:t>Versiv</a:t>
            </a:r>
            <a:r>
              <a:rPr lang="en-US" altLang="zh-CN" dirty="0"/>
              <a:t> 2: </a:t>
            </a:r>
            <a:r>
              <a:rPr lang="zh-CN" altLang="en-US" dirty="0"/>
              <a:t>按钮中的 </a:t>
            </a:r>
            <a:r>
              <a:rPr lang="en-US" altLang="zh-CN" dirty="0"/>
              <a:t>LED </a:t>
            </a:r>
            <a:r>
              <a:rPr lang="zh-CN" altLang="en-US" dirty="0"/>
              <a:t>显示电池充电过程的状态。</a:t>
            </a:r>
          </a:p>
          <a:p>
            <a:r>
              <a:rPr lang="zh-CN" altLang="en-US" dirty="0"/>
              <a:t>⑦ 通话按钮。按下用耳机与链路另一端的人员进行通话。再次按下以调节音量。要关闭通话功能，再次按下。</a:t>
            </a:r>
          </a:p>
          <a:p>
            <a:r>
              <a:rPr lang="zh-CN" altLang="en-US" dirty="0"/>
              <a:t>⑧ 交流适配器接头。 </a:t>
            </a:r>
            <a:r>
              <a:rPr lang="en-US" altLang="zh-CN" dirty="0" err="1"/>
              <a:t>Versiv</a:t>
            </a:r>
            <a:r>
              <a:rPr lang="en-US" altLang="zh-CN" dirty="0"/>
              <a:t>: </a:t>
            </a:r>
            <a:r>
              <a:rPr lang="zh-CN" altLang="en-US" dirty="0"/>
              <a:t>电池充电时， </a:t>
            </a:r>
            <a:r>
              <a:rPr lang="en-US" altLang="zh-CN" dirty="0"/>
              <a:t>LED </a:t>
            </a:r>
            <a:r>
              <a:rPr lang="zh-CN" altLang="en-US" dirty="0"/>
              <a:t>亮红灯；电池完全充满时亮绿灯。电池不充电时 </a:t>
            </a:r>
            <a:r>
              <a:rPr lang="en-US" altLang="zh-CN" dirty="0"/>
              <a:t>LED </a:t>
            </a:r>
            <a:r>
              <a:rPr lang="zh-CN" altLang="en-US" dirty="0"/>
              <a:t>呈黄色。</a:t>
            </a:r>
          </a:p>
          <a:p>
            <a:r>
              <a:rPr lang="zh-CN" altLang="en-US" dirty="0"/>
              <a:t>⑨ </a:t>
            </a:r>
            <a:r>
              <a:rPr lang="en-US" altLang="zh-CN" dirty="0"/>
              <a:t>Micro USB </a:t>
            </a:r>
            <a:r>
              <a:rPr lang="zh-CN" altLang="en-US" dirty="0"/>
              <a:t>端口：通过此 </a:t>
            </a:r>
            <a:r>
              <a:rPr lang="en-US" altLang="zh-CN" dirty="0"/>
              <a:t>USB </a:t>
            </a:r>
            <a:r>
              <a:rPr lang="zh-CN" altLang="en-US" dirty="0"/>
              <a:t>端口可将测试仪连接到 </a:t>
            </a:r>
            <a:r>
              <a:rPr lang="en-US" altLang="zh-CN" dirty="0"/>
              <a:t>PC</a:t>
            </a:r>
            <a:r>
              <a:rPr lang="zh-CN" altLang="en-US" dirty="0"/>
              <a:t>，以便在</a:t>
            </a:r>
          </a:p>
          <a:p>
            <a:r>
              <a:rPr lang="zh-CN" altLang="en-US" dirty="0"/>
              <a:t>测试仪中安装软件更新。</a:t>
            </a:r>
          </a:p>
          <a:p>
            <a:r>
              <a:rPr lang="zh-CN" altLang="en-US" dirty="0"/>
              <a:t>⑩ 耳机插孔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9281D-2F4D-4B9B-81C3-B8B5F02F292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21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① 项目：项目包含作业设置，可帮助您监控作业状态。保存测试结果时，测试仪会同时将其存入项目中。轻触项目面板以编辑项目设置、选择不同的项目或建立新项目。</a:t>
            </a:r>
          </a:p>
          <a:p>
            <a:r>
              <a:rPr lang="zh-CN" altLang="en-US" dirty="0"/>
              <a:t>② 显示项目测试结果摘要：打勾表示通过的测试数，打叉表示失败的测试数，打星号表示整体出现边缘结果的测试数量。</a:t>
            </a:r>
          </a:p>
          <a:p>
            <a:r>
              <a:rPr lang="zh-CN" altLang="en-US" dirty="0"/>
              <a:t>③ 轻触测试，测试设置面板会显示测试仪将使用的设置。要更改这些设置，请轻触面板。</a:t>
            </a:r>
          </a:p>
          <a:p>
            <a:r>
              <a:rPr lang="zh-CN" altLang="en-US" dirty="0"/>
              <a:t>④ 图标显示存储绘图数据的状态和 </a:t>
            </a:r>
            <a:r>
              <a:rPr lang="en-US" altLang="zh-CN" dirty="0"/>
              <a:t>AC </a:t>
            </a:r>
            <a:r>
              <a:rPr lang="zh-CN" altLang="en-US" dirty="0"/>
              <a:t>布线图设置。</a:t>
            </a:r>
          </a:p>
          <a:p>
            <a:r>
              <a:rPr lang="zh-CN" altLang="en-US" dirty="0"/>
              <a:t>⑤ 下一个 </a:t>
            </a:r>
            <a:r>
              <a:rPr lang="en-US" altLang="zh-CN" dirty="0"/>
              <a:t>ID</a:t>
            </a:r>
          </a:p>
          <a:p>
            <a:r>
              <a:rPr lang="en-US" altLang="zh-CN" dirty="0"/>
              <a:t>⑥ </a:t>
            </a:r>
            <a:r>
              <a:rPr lang="zh-CN" altLang="en-US" dirty="0"/>
              <a:t>操作员：执行作业人员的姓名。最多可输入 </a:t>
            </a:r>
            <a:r>
              <a:rPr lang="en-US" altLang="zh-CN" dirty="0"/>
              <a:t>20 </a:t>
            </a:r>
            <a:r>
              <a:rPr lang="zh-CN" altLang="en-US" dirty="0"/>
              <a:t>个操作员姓名。还可以为每位操作员输入电子邮件地址，操作员将使用此地址作为 </a:t>
            </a:r>
            <a:r>
              <a:rPr lang="en-US" altLang="zh-CN" dirty="0"/>
              <a:t>ID</a:t>
            </a:r>
            <a:r>
              <a:rPr lang="zh-CN" altLang="en-US" dirty="0"/>
              <a:t>登录 </a:t>
            </a:r>
            <a:r>
              <a:rPr lang="en-US" altLang="zh-CN" dirty="0" err="1"/>
              <a:t>LinkWare</a:t>
            </a:r>
            <a:r>
              <a:rPr lang="en-US" altLang="zh-CN" dirty="0"/>
              <a:t> Live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⑦ 工具：工具菜单使您能够设置基准、查看测试仪状态，以及设置语言和显示亮度等用户首选项。</a:t>
            </a:r>
          </a:p>
          <a:p>
            <a:r>
              <a:rPr lang="zh-CN" altLang="en-US" dirty="0"/>
              <a:t>⑧ 结果：轻触结果以了解和管理保存在测试仪中的结果。</a:t>
            </a:r>
          </a:p>
          <a:p>
            <a:r>
              <a:rPr lang="zh-CN" altLang="en-US" dirty="0"/>
              <a:t>⑨ 同步：轻触同步，将项目同步至 </a:t>
            </a:r>
            <a:r>
              <a:rPr lang="en-US" altLang="zh-CN" dirty="0" err="1"/>
              <a:t>LinkWare</a:t>
            </a:r>
            <a:r>
              <a:rPr lang="en-US" altLang="zh-CN" dirty="0"/>
              <a:t> Live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⑩ 测试：轻触测试，在测试设置面板中执行测试 。</a:t>
            </a:r>
          </a:p>
          <a:p>
            <a:r>
              <a:rPr lang="zh-CN" altLang="en-US" dirty="0"/>
              <a:t>⑪ 已完成项目的百分比。</a:t>
            </a:r>
          </a:p>
          <a:p>
            <a:r>
              <a:rPr lang="zh-CN" altLang="en-US" dirty="0"/>
              <a:t>⑫ 连接至主机设备的模块类型。</a:t>
            </a:r>
          </a:p>
          <a:p>
            <a:r>
              <a:rPr lang="zh-CN" altLang="en-US" dirty="0"/>
              <a:t>⑬ 测试仪链路接口适配器连接到远端上的适配器且远端开启时，将显示此图标。</a:t>
            </a:r>
          </a:p>
          <a:p>
            <a:r>
              <a:rPr lang="zh-CN" altLang="en-US" dirty="0"/>
              <a:t>仅限 </a:t>
            </a:r>
            <a:r>
              <a:rPr lang="en-US" altLang="zh-CN" dirty="0"/>
              <a:t>DSX-5000: </a:t>
            </a:r>
            <a:r>
              <a:rPr lang="zh-CN" altLang="en-US" dirty="0"/>
              <a:t>当测试仪使用远程通信模式时，连接图标上的箭头呈橙色。</a:t>
            </a:r>
          </a:p>
          <a:p>
            <a:r>
              <a:rPr lang="zh-CN" altLang="en-US" dirty="0"/>
              <a:t>⑭ </a:t>
            </a:r>
            <a:r>
              <a:rPr lang="en-US" altLang="zh-CN" dirty="0" err="1"/>
              <a:t>LinkWare</a:t>
            </a:r>
            <a:r>
              <a:rPr lang="en-US" altLang="zh-CN" dirty="0"/>
              <a:t> Live </a:t>
            </a:r>
            <a:r>
              <a:rPr lang="zh-CN" altLang="en-US" dirty="0"/>
              <a:t>账户的所有者启用测试仪上的资产管理服务时，会显示资产管理图标。请参见 “ 通过桌面设备或移动设备登录到</a:t>
            </a:r>
            <a:r>
              <a:rPr lang="en-US" altLang="zh-CN" dirty="0" err="1"/>
              <a:t>LinkWare</a:t>
            </a:r>
            <a:r>
              <a:rPr lang="en-US" altLang="zh-CN" dirty="0"/>
              <a:t> Live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⑮ 通话功能启用时，将显示此图标。要使用通话功能：</a:t>
            </a:r>
          </a:p>
          <a:p>
            <a:r>
              <a:rPr lang="en-US" altLang="zh-CN" dirty="0"/>
              <a:t>1 </a:t>
            </a:r>
            <a:r>
              <a:rPr lang="zh-CN" altLang="en-US" dirty="0"/>
              <a:t>通过具有一个或多个良好线对的链路连接主测试仪和远端测试仪。</a:t>
            </a:r>
          </a:p>
          <a:p>
            <a:r>
              <a:rPr lang="en-US" altLang="zh-CN" dirty="0"/>
              <a:t>2 </a:t>
            </a:r>
            <a:r>
              <a:rPr lang="zh-CN" altLang="en-US" dirty="0"/>
              <a:t>将头戴式耳机连接到测试仪上的耳机插孔。</a:t>
            </a:r>
          </a:p>
          <a:p>
            <a:r>
              <a:rPr lang="en-US" altLang="zh-CN" dirty="0"/>
              <a:t>3 </a:t>
            </a:r>
            <a:r>
              <a:rPr lang="zh-CN" altLang="en-US" dirty="0"/>
              <a:t>按下一个耳机麦克风上的按钮，或按下远端上的 </a:t>
            </a:r>
            <a:r>
              <a:rPr lang="en-US" altLang="zh-CN" dirty="0"/>
              <a:t>TALK</a:t>
            </a:r>
            <a:r>
              <a:rPr lang="zh-CN" altLang="en-US" dirty="0"/>
              <a:t>，然后对着麦克风讲话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9281D-2F4D-4B9B-81C3-B8B5F02F292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725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2050-A8AC-41F4-B773-D1FC9AF48D6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239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435030-2ADB-49C6-B61C-389D84811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30A4E6A-10EA-4AE0-BE82-15C9BE3B91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5CBF2C-25D4-4992-916C-124F02FD2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84B582-A10B-4299-8785-5606BCD31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DD1D4B-9B99-43C1-936A-0E9185495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01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74417B-C00A-447B-A7E4-FBD189501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F1A497-B063-4A51-BC44-192B3B171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F168D2-8B7F-4AB0-B31E-AAC6636F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BF41AB-113C-499A-9C23-F3E3F158C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6C3E05-C8D5-4638-90AA-A646620B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173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54D976-0809-4584-AB54-AEA8ED23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90F69D-403C-49A6-8AA2-9AE977105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D0605D-39C3-4DAC-BCDA-349C4DF47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7FAD05-B580-4D45-8981-96C83ECEC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EF42B0-39B7-46A0-AA0A-325C1742C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192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FA5E70-79AC-48C2-A5A7-3C3D50CF4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DD6EDF-AE7B-4BF8-916E-870F9108A3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E1BB3F4-9A27-4BF9-9B65-69CB5B5BB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59D0094-FD2B-441C-A3DD-2B1659A88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146DF5-6F24-4AA7-8689-6D13433B3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23281E-4EFA-4C1A-9CEF-BE59E5004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800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1D879B-3A33-4766-81F9-403EC694C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1525506-CAEE-4C80-BA0E-45AF3CF15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CF72F31-9BB7-463E-AA8E-8726E9549F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BE755D2-FFD2-499F-9C16-2FF34AF87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8E1A2E5-1B55-46B4-B422-3E9631BCF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93B1A88-9533-4634-907C-50EA757A3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D5CEEC-1204-441B-8C7C-453148AD4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FF88CB0-D618-4FB2-9720-BE551D83C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522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235E-BA98-41A3-9D73-86849307D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94BE247-0304-4CBF-B980-85FDCFDDA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5A3AF9C-8C7F-4A97-9591-DC9443048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1E48DC1-3C7C-4B40-8406-7237744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546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8F9FBB7-4605-48D2-B3DD-6B86C6B49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4D7CF96-CC67-4A72-8C7F-E2F7DB3AA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6443CA-BAC7-4955-A1AF-335C9659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916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C9AE39-A304-4050-A854-2B550E00E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6AC512-7180-4C40-B0AD-26CCCB419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5668C2-4FA7-4DE1-999A-9C33D0BF6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5056ADB-74C0-4BD6-919F-C39ADA623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8C3B51-A766-4B81-B7A9-88847054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3514935-81F5-4028-B74B-C225FD0A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097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A6A505-4361-4664-8A91-7B7AC5EB8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498C40E-2B6C-408B-A198-113EFC2CB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C626745-6713-46FC-BB49-745954D4C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61D8CE8-137C-41AE-9E83-B58D6645C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3C8C68E-9934-4BB4-B249-71A0728CD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9FA9C0-BFA9-413A-A616-4937B4496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94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A09598-6863-4138-AC80-749BB8492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A65C241-BF91-49B5-9DDB-39348DA96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309B57-7960-4930-810B-9876D72F9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1486BD0-63D4-40F3-9B48-68BC62DFB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0061F2-FEA2-4EFF-8525-7721165A9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27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B3B6C35-F8AF-4B2F-8642-D2BCE060A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F6179A8-0716-4A7E-9084-00BD1AC91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CC7E41-4E12-4D6E-9D52-C7CFDA524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09D880-3EA6-4081-B12B-5744214DE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EEC62B-D9D6-468C-863D-EDCB52F94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802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629FB4-6B33-4A4C-B4E4-4CD115646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8BC5-6867-479C-BF5B-03208C4C5277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742242-CDFE-407B-91AB-D578A2461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BBD3A0-F76C-4A9E-B820-AC54FCA21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55C41-0F9D-4697-9AE9-E9B3A6ABBF3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6167904-80B7-4095-BEA9-B62533365C80}"/>
              </a:ext>
            </a:extLst>
          </p:cNvPr>
          <p:cNvSpPr/>
          <p:nvPr userDrawn="1"/>
        </p:nvSpPr>
        <p:spPr>
          <a:xfrm>
            <a:off x="3439236" y="1692323"/>
            <a:ext cx="5486400" cy="102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85925BB-B72D-48B4-8AD8-519F50DDB1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86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16006E7E-4FF3-4B5E-B1E0-43102EB1DE4E}"/>
              </a:ext>
            </a:extLst>
          </p:cNvPr>
          <p:cNvGrpSpPr/>
          <p:nvPr userDrawn="1"/>
        </p:nvGrpSpPr>
        <p:grpSpPr>
          <a:xfrm>
            <a:off x="54344" y="-423589"/>
            <a:ext cx="2167213" cy="316005"/>
            <a:chOff x="5950324" y="554721"/>
            <a:chExt cx="2167213" cy="316005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2F2CCC9A-1B0E-4D42-A475-F3145F2F3946}"/>
                </a:ext>
              </a:extLst>
            </p:cNvPr>
            <p:cNvSpPr/>
            <p:nvPr userDrawn="1"/>
          </p:nvSpPr>
          <p:spPr>
            <a:xfrm>
              <a:off x="5950324" y="554721"/>
              <a:ext cx="316005" cy="316005"/>
            </a:xfrm>
            <a:prstGeom prst="ellipse">
              <a:avLst/>
            </a:prstGeom>
            <a:solidFill>
              <a:srgbClr val="057F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82B58F82-DBC4-4237-AD7E-C59A1FEE8B21}"/>
                </a:ext>
              </a:extLst>
            </p:cNvPr>
            <p:cNvSpPr/>
            <p:nvPr userDrawn="1"/>
          </p:nvSpPr>
          <p:spPr>
            <a:xfrm>
              <a:off x="6413126" y="554721"/>
              <a:ext cx="316005" cy="316005"/>
            </a:xfrm>
            <a:prstGeom prst="ellipse">
              <a:avLst/>
            </a:prstGeom>
            <a:solidFill>
              <a:srgbClr val="3F4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DC564AAB-6B12-40B8-93D3-82F9F7E56C29}"/>
                </a:ext>
              </a:extLst>
            </p:cNvPr>
            <p:cNvSpPr/>
            <p:nvPr userDrawn="1"/>
          </p:nvSpPr>
          <p:spPr>
            <a:xfrm>
              <a:off x="6875928" y="554721"/>
              <a:ext cx="316005" cy="316005"/>
            </a:xfrm>
            <a:prstGeom prst="ellipse">
              <a:avLst/>
            </a:prstGeom>
            <a:solidFill>
              <a:srgbClr val="E55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DA9BC3CD-236C-4156-9E3D-CE42D018F5A3}"/>
                </a:ext>
              </a:extLst>
            </p:cNvPr>
            <p:cNvSpPr/>
            <p:nvPr userDrawn="1"/>
          </p:nvSpPr>
          <p:spPr>
            <a:xfrm>
              <a:off x="7338730" y="554721"/>
              <a:ext cx="316005" cy="316005"/>
            </a:xfrm>
            <a:prstGeom prst="ellipse">
              <a:avLst/>
            </a:prstGeom>
            <a:solidFill>
              <a:srgbClr val="FFC7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66E7492C-0317-4E5C-95C6-FEB5C8AB8862}"/>
                </a:ext>
              </a:extLst>
            </p:cNvPr>
            <p:cNvSpPr/>
            <p:nvPr userDrawn="1"/>
          </p:nvSpPr>
          <p:spPr>
            <a:xfrm>
              <a:off x="7801532" y="554721"/>
              <a:ext cx="316005" cy="316005"/>
            </a:xfrm>
            <a:prstGeom prst="ellipse">
              <a:avLst/>
            </a:prstGeom>
            <a:solidFill>
              <a:srgbClr val="888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8936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BDE9514-CA53-47D5-B120-70B0EC6A8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6E23181-FC56-447A-A6DC-E1EA1545C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17EFB5-21BF-44B0-A3A6-53E7E0A30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7A0D0-287E-4F82-84B5-8B00B9C59F02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21B92-70CD-46D1-A751-5A2108E19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DBFC98-9110-48D1-8B56-C34F2EB89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28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A224878-C13A-40F4-AE81-80A17F13DE3E}"/>
              </a:ext>
            </a:extLst>
          </p:cNvPr>
          <p:cNvSpPr txBox="1"/>
          <p:nvPr/>
        </p:nvSpPr>
        <p:spPr>
          <a:xfrm>
            <a:off x="1287261" y="2219696"/>
            <a:ext cx="97743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/>
              <a:t>EST-100</a:t>
            </a:r>
            <a:r>
              <a:rPr lang="zh-CN" altLang="en-US" sz="6000" b="1" dirty="0"/>
              <a:t>配套实验课件</a:t>
            </a:r>
            <a:endParaRPr lang="en-US" altLang="zh-CN" sz="6000" b="1" dirty="0"/>
          </a:p>
          <a:p>
            <a:pPr algn="ctr"/>
            <a:endParaRPr lang="en-US" altLang="zh-C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E12C82B-20CD-B0E7-34A2-CF688ED9CE44}"/>
              </a:ext>
            </a:extLst>
          </p:cNvPr>
          <p:cNvSpPr txBox="1"/>
          <p:nvPr/>
        </p:nvSpPr>
        <p:spPr>
          <a:xfrm>
            <a:off x="3126418" y="3716774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实验一 熟悉认证测试仪</a:t>
            </a:r>
          </a:p>
        </p:txBody>
      </p:sp>
    </p:spTree>
    <p:extLst>
      <p:ext uri="{BB962C8B-B14F-4D97-AF65-F5344CB8AC3E}">
        <p14:creationId xmlns:p14="http://schemas.microsoft.com/office/powerpoint/2010/main" val="107303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9795C-8663-39A1-881F-9499C5971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26">
            <a:extLst>
              <a:ext uri="{FF2B5EF4-FFF2-40B4-BE49-F238E27FC236}">
                <a16:creationId xmlns:a16="http://schemas.microsoft.com/office/drawing/2014/main" id="{45C7D13C-9462-E8E6-221F-E695380375F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44281" y="2288135"/>
            <a:ext cx="3343489" cy="2281733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>
              <a:defRPr/>
            </a:pPr>
            <a:endParaRPr lang="zh-CN" altLang="en-US" sz="37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id="{0048BAC6-0172-22B3-25A3-FAAFCD5CB3B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693480" y="2420581"/>
            <a:ext cx="545291" cy="201684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endParaRPr lang="zh-CN" altLang="en-US" sz="41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5357FBD-86BC-012A-3D25-04698AEF2626}"/>
              </a:ext>
            </a:extLst>
          </p:cNvPr>
          <p:cNvSpPr/>
          <p:nvPr/>
        </p:nvSpPr>
        <p:spPr>
          <a:xfrm>
            <a:off x="1888122" y="2772346"/>
            <a:ext cx="631231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任务一 熟悉线缆认证测试仪</a:t>
            </a:r>
          </a:p>
        </p:txBody>
      </p:sp>
    </p:spTree>
    <p:extLst>
      <p:ext uri="{BB962C8B-B14F-4D97-AF65-F5344CB8AC3E}">
        <p14:creationId xmlns:p14="http://schemas.microsoft.com/office/powerpoint/2010/main" val="210464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0C712D-906E-D37A-9468-0832D11C5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任务一 熟悉线缆认证测试仪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83F953-6C3C-4A53-940F-CCB81EF42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DSX2-5000</a:t>
            </a:r>
            <a:r>
              <a:rPr lang="zh-CN" altLang="en-US" dirty="0"/>
              <a:t>测试仪是福禄克（</a:t>
            </a:r>
            <a:r>
              <a:rPr lang="en-US" altLang="zh-CN" dirty="0"/>
              <a:t>Fluke</a:t>
            </a:r>
            <a:r>
              <a:rPr lang="zh-CN" altLang="en-US" dirty="0"/>
              <a:t>）推出的一款专业网络测试设备，用于测试和诊断网络布线的质量和性能。</a:t>
            </a:r>
          </a:p>
        </p:txBody>
      </p:sp>
    </p:spTree>
    <p:extLst>
      <p:ext uri="{BB962C8B-B14F-4D97-AF65-F5344CB8AC3E}">
        <p14:creationId xmlns:p14="http://schemas.microsoft.com/office/powerpoint/2010/main" val="3227766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BB1FF7-B6E1-DB7A-757A-D4B0923E3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观察测试仪器外观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0BCD0C-DA25-ABE5-06F8-3A411460E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主机</a:t>
            </a:r>
          </a:p>
        </p:txBody>
      </p:sp>
      <p:pic>
        <p:nvPicPr>
          <p:cNvPr id="1026" name="Picture 2" descr="DSX2-5000 主机">
            <a:extLst>
              <a:ext uri="{FF2B5EF4-FFF2-40B4-BE49-F238E27FC236}">
                <a16:creationId xmlns:a16="http://schemas.microsoft.com/office/drawing/2014/main" id="{DC0A59F6-723B-69BB-427A-A4324C178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637" y="1690688"/>
            <a:ext cx="5042725" cy="500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253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CA0733-E0D6-5906-8D0A-A1B308A1E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4C0AD5-ABF5-4B7E-E373-B36ED7C22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远端</a:t>
            </a:r>
          </a:p>
        </p:txBody>
      </p:sp>
      <p:pic>
        <p:nvPicPr>
          <p:cNvPr id="1027" name="Picture 3" descr="远端">
            <a:extLst>
              <a:ext uri="{FF2B5EF4-FFF2-40B4-BE49-F238E27FC236}">
                <a16:creationId xmlns:a16="http://schemas.microsoft.com/office/drawing/2014/main" id="{B04C5942-97B4-292F-B445-EC318047A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637" y="1688280"/>
            <a:ext cx="5050194" cy="500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89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40B51D-1F2A-70B9-4CB2-5EAE2CC1E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开机时测试仪远端电量确认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C6E927-C1B1-E447-C6B2-C747996A4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 descr="远端电量">
            <a:extLst>
              <a:ext uri="{FF2B5EF4-FFF2-40B4-BE49-F238E27FC236}">
                <a16:creationId xmlns:a16="http://schemas.microsoft.com/office/drawing/2014/main" id="{EE04D661-E63A-BA30-799D-644AA0B2E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958" y="1944878"/>
            <a:ext cx="5880924" cy="454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093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392B6-8C77-F90B-F2BF-9C8C473E6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模块操作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1A8741-A6C4-4804-B8A8-FCDF35F02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074" name="Picture 2" descr="模块安装">
            <a:extLst>
              <a:ext uri="{FF2B5EF4-FFF2-40B4-BE49-F238E27FC236}">
                <a16:creationId xmlns:a16="http://schemas.microsoft.com/office/drawing/2014/main" id="{1B508E05-70F0-8457-0CAD-AA55AAAC9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971" y="1487806"/>
            <a:ext cx="6995930" cy="489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8434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74A16D-7C3B-1640-5079-F12AC4A0A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5A5C0B-C1BA-2C0C-14B8-448F7434C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5" name="Picture 3" descr="模块拆卸">
            <a:extLst>
              <a:ext uri="{FF2B5EF4-FFF2-40B4-BE49-F238E27FC236}">
                <a16:creationId xmlns:a16="http://schemas.microsoft.com/office/drawing/2014/main" id="{58ACEB27-F086-17A2-E2AB-577C08233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971" y="1690688"/>
            <a:ext cx="7529893" cy="4269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596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DB4B67-20C0-DD50-3900-B6DEA42C0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链路接口适配器操作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137BB3-23CF-17A7-74A7-56951B81C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 descr="链路接口适配器注意事项">
            <a:extLst>
              <a:ext uri="{FF2B5EF4-FFF2-40B4-BE49-F238E27FC236}">
                <a16:creationId xmlns:a16="http://schemas.microsoft.com/office/drawing/2014/main" id="{EFEBACE2-38DD-03EC-99A5-E7F6D1F46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091" y="1490662"/>
            <a:ext cx="4579429" cy="537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824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EE1830-4BCF-5F44-03F0-9976C4B80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安装和拆卸链路接口适配器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372091-092C-1ED1-3F6E-2C14B2B50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2" name="Picture 2" descr="安装和拆卸链路接口适配器">
            <a:extLst>
              <a:ext uri="{FF2B5EF4-FFF2-40B4-BE49-F238E27FC236}">
                <a16:creationId xmlns:a16="http://schemas.microsoft.com/office/drawing/2014/main" id="{FC8E113A-72B7-AED6-FFAB-97A2A1C5E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10" y="1969262"/>
            <a:ext cx="7040379" cy="469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2608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BB8B05-C6BF-3892-E041-36CE45FE2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</a:t>
            </a:r>
            <a:r>
              <a:rPr lang="zh-CN" altLang="en-US" dirty="0"/>
              <a:t>开机熟悉测试界面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91BD26-E525-EB85-6D54-847BD465A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 descr="DSX主机屏幕">
            <a:extLst>
              <a:ext uri="{FF2B5EF4-FFF2-40B4-BE49-F238E27FC236}">
                <a16:creationId xmlns:a16="http://schemas.microsoft.com/office/drawing/2014/main" id="{AD8E3B86-A972-C8BF-3E9D-61209C07E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778" y="1481582"/>
            <a:ext cx="5196443" cy="5376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656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A224878-C13A-40F4-AE81-80A17F13DE3E}"/>
              </a:ext>
            </a:extLst>
          </p:cNvPr>
          <p:cNvSpPr txBox="1"/>
          <p:nvPr/>
        </p:nvSpPr>
        <p:spPr>
          <a:xfrm>
            <a:off x="1955833" y="3044279"/>
            <a:ext cx="80222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谢谢</a:t>
            </a:r>
            <a:endParaRPr lang="en-US" altLang="zh-CN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/>
            <a:endParaRPr lang="en-US" altLang="zh-CN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/>
            <a:r>
              <a:rPr lang="zh-CN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欢迎提宝贵建议：</a:t>
            </a:r>
            <a:r>
              <a:rPr lang="en-US" altLang="zh-C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pankaien@163.com</a:t>
            </a:r>
          </a:p>
        </p:txBody>
      </p:sp>
    </p:spTree>
    <p:extLst>
      <p:ext uri="{BB962C8B-B14F-4D97-AF65-F5344CB8AC3E}">
        <p14:creationId xmlns:p14="http://schemas.microsoft.com/office/powerpoint/2010/main" val="209540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989</Words>
  <Application>Microsoft Office PowerPoint</Application>
  <PresentationFormat>宽屏</PresentationFormat>
  <Paragraphs>63</Paragraphs>
  <Slides>12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任务一 熟悉线缆认证测试仪</vt:lpstr>
      <vt:lpstr>观察测试仪器外观</vt:lpstr>
      <vt:lpstr>PowerPoint 演示文稿</vt:lpstr>
      <vt:lpstr>开机时测试仪远端电量确认</vt:lpstr>
      <vt:lpstr>2.模块操作</vt:lpstr>
      <vt:lpstr>PowerPoint 演示文稿</vt:lpstr>
      <vt:lpstr>3.链路接口适配器操作</vt:lpstr>
      <vt:lpstr>安装和拆卸链路接口适配器</vt:lpstr>
      <vt:lpstr>4.开机熟悉测试界面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Pan Ken</dc:creator>
  <cp:lastModifiedBy>Ken Pan</cp:lastModifiedBy>
  <cp:revision>54</cp:revision>
  <dcterms:created xsi:type="dcterms:W3CDTF">2022-05-04T05:23:50Z</dcterms:created>
  <dcterms:modified xsi:type="dcterms:W3CDTF">2025-04-03T03:12:19Z</dcterms:modified>
</cp:coreProperties>
</file>